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97" r:id="rId3"/>
    <p:sldId id="298" r:id="rId4"/>
    <p:sldId id="293" r:id="rId5"/>
    <p:sldId id="282" r:id="rId6"/>
    <p:sldId id="283" r:id="rId7"/>
    <p:sldId id="284" r:id="rId8"/>
    <p:sldId id="285" r:id="rId9"/>
    <p:sldId id="286" r:id="rId10"/>
    <p:sldId id="260" r:id="rId11"/>
    <p:sldId id="281" r:id="rId12"/>
    <p:sldId id="287" r:id="rId13"/>
    <p:sldId id="289" r:id="rId14"/>
    <p:sldId id="294" r:id="rId15"/>
    <p:sldId id="296" r:id="rId16"/>
    <p:sldId id="279" r:id="rId17"/>
    <p:sldId id="278" r:id="rId18"/>
    <p:sldId id="280" r:id="rId19"/>
  </p:sldIdLst>
  <p:sldSz cx="9144000" cy="5143500" type="screen16x9"/>
  <p:notesSz cx="6858000" cy="9144000"/>
  <p:embeddedFontLst>
    <p:embeddedFont>
      <p:font typeface="Gill Sans MT" panose="020B0502020104020203" pitchFamily="34" charset="0"/>
      <p:regular r:id="rId21"/>
      <p:bold r:id="rId22"/>
      <p:italic r:id="rId23"/>
      <p:boldItalic r:id="rId24"/>
    </p:embeddedFont>
    <p:embeddedFont>
      <p:font typeface="Lato"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ck Pack" initials="" lastIdx="1" clrIdx="0"/>
  <p:cmAuthor id="1" name="Ben Ubah" initials="" lastIdx="2" clrIdx="1"/>
  <p:cmAuthor id="2" name="Rickey Pack" initials="RP" lastIdx="1" clrIdx="2">
    <p:extLst>
      <p:ext uri="{19B8F6BF-5375-455C-9EA6-DF929625EA0E}">
        <p15:presenceInfo xmlns:p15="http://schemas.microsoft.com/office/powerpoint/2012/main" userId="79c76f4383e3f0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184" y="84"/>
      </p:cViewPr>
      <p:guideLst>
        <p:guide orient="horz" pos="1620"/>
        <p:guide pos="2880"/>
      </p:guideLst>
    </p:cSldViewPr>
  </p:slideViewPr>
  <p:notesTextViewPr>
    <p:cViewPr>
      <p:scale>
        <a:sx n="1" d="1"/>
        <a:sy n="1" d="1"/>
      </p:scale>
      <p:origin x="0" y="-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r-community/central/issu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Rick Pack and I am excited to speak on behalf of lead developer Ben </a:t>
            </a:r>
            <a:r>
              <a:rPr lang="en-US" dirty="0" err="1"/>
              <a:t>Ubah</a:t>
            </a:r>
            <a:r>
              <a:rPr lang="en-US" dirty="0"/>
              <a:t> a central website for tracking the global R open source community and ecosystem: r-community.org. This work is a continuation of work presented during useR2020 and counts as its contributors Ben and I’s Google Summer of Code 2021 mentees, Meet </a:t>
            </a:r>
            <a:r>
              <a:rPr lang="en-US" dirty="0" err="1"/>
              <a:t>Bhanagar</a:t>
            </a:r>
            <a:r>
              <a:rPr lang="en-US" dirty="0"/>
              <a:t> and Joao Vitor Cavalcante.</a:t>
            </a:r>
            <a:br>
              <a:rPr lang="en-US" dirty="0"/>
            </a:br>
            <a:br>
              <a:rPr lang="en-US" dirty="0"/>
            </a:br>
            <a:r>
              <a:rPr lang="en-US" dirty="0"/>
              <a:t>Link to R Community Explorer – useR2020 video - https://www.youtube.com/watch?v=7F7iQdcV8RY&amp;t=247s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 user-groups page shows you summaries concerning groups that include R among their topics of interest and currently acquires data only through Meetup.com. We see R’s international presence in this image with opportunities for growth in places like Africa, the Middle East, and Latin America as the prior presenter may have addressed.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bar chart also communicates the international presence of R groups through a chart depicting countries and the number of groups per country. One can zoom in using click-and-drag, which is hinted at by the arrow.</a:t>
            </a:r>
            <a:endParaRPr dirty="0"/>
          </a:p>
        </p:txBody>
      </p:sp>
    </p:spTree>
    <p:extLst>
      <p:ext uri="{BB962C8B-B14F-4D97-AF65-F5344CB8AC3E}">
        <p14:creationId xmlns:p14="http://schemas.microsoft.com/office/powerpoint/2010/main" val="75655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Many interactive elements are common between the r-community.org pages. Clicking arrows causes sorting.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any entry on the left navigation bar will open a new dashboard screen. Scroll down for more content.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6832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Many interactive elements are common between the r-community.org pages. For example, CLICK and discover! At the left of the R Studio Community page are top users of the R Community. Clicking any name such as popular R advocate, Mara </a:t>
            </a:r>
            <a:r>
              <a:rPr lang="en-US" dirty="0" err="1"/>
              <a:t>Averick’s</a:t>
            </a:r>
            <a:r>
              <a:rPr lang="en-US" dirty="0"/>
              <a:t>, name reveals her R Studio Community activity. We see how active she has been in our community with 2 and a half thousand posts created and, I’ll say, thousands more Tweets. Thank you, Mara, a helpful R Studio employee.</a:t>
            </a:r>
          </a:p>
        </p:txBody>
      </p:sp>
    </p:spTree>
    <p:extLst>
      <p:ext uri="{BB962C8B-B14F-4D97-AF65-F5344CB8AC3E}">
        <p14:creationId xmlns:p14="http://schemas.microsoft.com/office/powerpoint/2010/main" val="76191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dashboards are now powered by R Studio’s </a:t>
            </a:r>
            <a:r>
              <a:rPr lang="en-US" dirty="0" err="1"/>
              <a:t>Flexdashboard</a:t>
            </a:r>
            <a:r>
              <a:rPr lang="en-US" dirty="0"/>
              <a:t> thanks to the work done during Google Summer of Code 2021.</a:t>
            </a:r>
            <a:endParaRPr dirty="0"/>
          </a:p>
        </p:txBody>
      </p:sp>
    </p:spTree>
    <p:extLst>
      <p:ext uri="{BB962C8B-B14F-4D97-AF65-F5344CB8AC3E}">
        <p14:creationId xmlns:p14="http://schemas.microsoft.com/office/powerpoint/2010/main" val="13145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the other packages used to develop the dashboard are echarts4r to aid with interactive visualizations and </a:t>
            </a:r>
            <a:r>
              <a:rPr lang="en-US" dirty="0" err="1"/>
              <a:t>htmlwidgets</a:t>
            </a:r>
            <a:r>
              <a:rPr lang="en-US" dirty="0"/>
              <a:t>. All of the code for r-community.org is available on </a:t>
            </a:r>
            <a:r>
              <a:rPr lang="en-US" dirty="0" err="1"/>
              <a:t>Github</a:t>
            </a:r>
            <a:r>
              <a:rPr lang="en-US" dirty="0"/>
              <a:t>. URLs containing the code include: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https://github.com/r-community</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https://github.com/meetdarkpow/central</a:t>
            </a:r>
            <a:br>
              <a:rPr lang="en-US" dirty="0"/>
            </a:br>
            <a:r>
              <a:rPr lang="en-US" dirty="0"/>
              <a:t>https://github.com/jvfe/rstatsDashboard</a:t>
            </a:r>
          </a:p>
        </p:txBody>
      </p:sp>
    </p:spTree>
    <p:extLst>
      <p:ext uri="{BB962C8B-B14F-4D97-AF65-F5344CB8AC3E}">
        <p14:creationId xmlns:p14="http://schemas.microsoft.com/office/powerpoint/2010/main" val="66163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8f5380e9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8f5380e9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the bottom of every screen are the sponsors. Thank you to </a:t>
            </a:r>
            <a:r>
              <a:rPr lang="en-US" dirty="0" err="1"/>
              <a:t>Cynkra</a:t>
            </a:r>
            <a:r>
              <a:rPr lang="en-US" dirty="0"/>
              <a:t>, an R consulting business, R Studio, and Google Summer of Code.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8f5380e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8f5380e9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rgbClr val="3D85C6"/>
              </a:buClr>
              <a:buSzPts val="2700"/>
              <a:buFont typeface="Open Sans"/>
              <a:buChar char="●"/>
            </a:pPr>
            <a:r>
              <a:rPr lang="en-US" dirty="0"/>
              <a:t>A few notes about r-community.org:</a:t>
            </a:r>
            <a:br>
              <a:rPr lang="en-US" dirty="0"/>
            </a:br>
            <a:r>
              <a:rPr lang="en-US" sz="2000" b="1" dirty="0">
                <a:solidFill>
                  <a:schemeClr val="accent6">
                    <a:lumMod val="75000"/>
                  </a:schemeClr>
                </a:solidFill>
                <a:latin typeface="Open Sans"/>
                <a:ea typeface="Open Sans"/>
                <a:cs typeface="Open Sans"/>
                <a:sym typeface="Open Sans"/>
              </a:rPr>
              <a:t>Issues</a:t>
            </a:r>
            <a:r>
              <a:rPr lang="en-US" sz="2000" b="1" dirty="0">
                <a:solidFill>
                  <a:srgbClr val="3D85C6"/>
                </a:solidFill>
                <a:latin typeface="Open Sans"/>
                <a:ea typeface="Open Sans"/>
                <a:cs typeface="Open Sans"/>
                <a:sym typeface="Open Sans"/>
              </a:rPr>
              <a:t> are welcome: </a:t>
            </a:r>
            <a:r>
              <a:rPr lang="en-US" sz="2000" b="1" dirty="0">
                <a:solidFill>
                  <a:srgbClr val="3D85C6"/>
                </a:solidFill>
                <a:latin typeface="Open Sans"/>
                <a:ea typeface="Open Sans"/>
                <a:cs typeface="Open Sans"/>
                <a:sym typeface="Open Sans"/>
                <a:hlinkClick r:id="rId3"/>
              </a:rPr>
              <a:t>https://github.com/r-community/central/issues</a:t>
            </a:r>
            <a:endParaRPr lang="en-US" sz="2000" b="1" dirty="0">
              <a:solidFill>
                <a:srgbClr val="3D85C6"/>
              </a:solidFill>
              <a:latin typeface="Open Sans"/>
              <a:ea typeface="Open Sans"/>
              <a:cs typeface="Open Sans"/>
              <a:sym typeface="Open Sans"/>
            </a:endParaRPr>
          </a:p>
          <a:p>
            <a:pPr marL="457200" lvl="0" indent="-406400" algn="l" rtl="0">
              <a:spcBef>
                <a:spcPts val="0"/>
              </a:spcBef>
              <a:spcAft>
                <a:spcPts val="0"/>
              </a:spcAft>
              <a:buClr>
                <a:srgbClr val="3D85C6"/>
              </a:buClr>
              <a:buSzPts val="2800"/>
              <a:buFont typeface="Open Sans"/>
              <a:buChar char="●"/>
            </a:pPr>
            <a:r>
              <a:rPr lang="en-US" sz="2000" b="1" dirty="0" err="1">
                <a:solidFill>
                  <a:schemeClr val="accent6">
                    <a:lumMod val="75000"/>
                  </a:schemeClr>
                </a:solidFill>
                <a:latin typeface="Open Sans"/>
                <a:ea typeface="Open Sans"/>
                <a:cs typeface="Open Sans"/>
                <a:sym typeface="Open Sans"/>
              </a:rPr>
              <a:t>Usergroups</a:t>
            </a:r>
            <a:r>
              <a:rPr lang="en-US" sz="2000" b="1" dirty="0">
                <a:solidFill>
                  <a:srgbClr val="3D85C6"/>
                </a:solidFill>
                <a:latin typeface="Open Sans"/>
                <a:ea typeface="Open Sans"/>
                <a:cs typeface="Open Sans"/>
                <a:sym typeface="Open Sans"/>
              </a:rPr>
              <a:t>: If you  don't see your group, please open an issue</a:t>
            </a:r>
          </a:p>
          <a:p>
            <a:pPr marL="457200" lvl="0" indent="-406400" algn="l" rtl="0">
              <a:spcBef>
                <a:spcPts val="0"/>
              </a:spcBef>
              <a:spcAft>
                <a:spcPts val="0"/>
              </a:spcAft>
              <a:buClr>
                <a:srgbClr val="3D85C6"/>
              </a:buClr>
              <a:buSzPts val="2800"/>
              <a:buFont typeface="Open Sans"/>
              <a:buChar char="●"/>
            </a:pPr>
            <a:r>
              <a:rPr lang="en-US" sz="2000" b="1" dirty="0">
                <a:solidFill>
                  <a:schemeClr val="accent6">
                    <a:lumMod val="75000"/>
                  </a:schemeClr>
                </a:solidFill>
                <a:latin typeface="Open Sans"/>
                <a:ea typeface="Open Sans"/>
                <a:cs typeface="Open Sans"/>
                <a:sym typeface="Open Sans"/>
              </a:rPr>
              <a:t>R Calendar </a:t>
            </a:r>
            <a:r>
              <a:rPr lang="en-US" sz="2000" b="1" dirty="0">
                <a:solidFill>
                  <a:srgbClr val="3D85C6"/>
                </a:solidFill>
                <a:latin typeface="Open Sans"/>
                <a:ea typeface="Open Sans"/>
                <a:cs typeface="Open Sans"/>
                <a:sym typeface="Open Sans"/>
              </a:rPr>
              <a:t>- if you don't find your meetup events listed, please open an issue</a:t>
            </a:r>
          </a:p>
          <a:p>
            <a:pPr lvl="1" indent="-406400">
              <a:spcBef>
                <a:spcPts val="0"/>
              </a:spcBef>
              <a:buClr>
                <a:srgbClr val="3D85C6"/>
              </a:buClr>
              <a:buSzPts val="2800"/>
              <a:buFont typeface="Open Sans"/>
              <a:buChar char="●"/>
            </a:pPr>
            <a:r>
              <a:rPr lang="en-US" sz="2000" b="1" dirty="0">
                <a:solidFill>
                  <a:srgbClr val="3D85C6"/>
                </a:solidFill>
                <a:latin typeface="Open Sans"/>
                <a:ea typeface="Open Sans"/>
                <a:cs typeface="Open Sans"/>
                <a:sym typeface="Open Sans"/>
              </a:rPr>
              <a:t>If you admin an org and want to add your events, consider becoming a sponsor</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91c9f973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91c9f973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300" dirty="0">
                <a:latin typeface="Open Sans"/>
                <a:ea typeface="Open Sans"/>
                <a:cs typeface="Open Sans"/>
                <a:sym typeface="Open Sans"/>
              </a:rPr>
              <a:t>We thank you for your time. A reminder to use </a:t>
            </a:r>
            <a:r>
              <a:rPr lang="en-US" sz="800" dirty="0">
                <a:solidFill>
                  <a:schemeClr val="accent3"/>
                </a:solidFill>
                <a:latin typeface="Open Sans"/>
                <a:ea typeface="Open Sans"/>
                <a:cs typeface="Open Sans"/>
                <a:sym typeface="Open Sans"/>
              </a:rPr>
              <a:t>https://r-community.github.io/user-tweets/ to see the new #useR2021 Twitter hashtag page celebrating Tweets about this exciting global conference, </a:t>
            </a:r>
            <a:r>
              <a:rPr lang="en-US" sz="800" dirty="0" err="1">
                <a:solidFill>
                  <a:schemeClr val="accent3"/>
                </a:solidFill>
                <a:latin typeface="Open Sans"/>
                <a:ea typeface="Open Sans"/>
                <a:cs typeface="Open Sans"/>
                <a:sym typeface="Open Sans"/>
              </a:rPr>
              <a:t>useR</a:t>
            </a:r>
            <a:r>
              <a:rPr lang="en-US" sz="800" dirty="0">
                <a:solidFill>
                  <a:schemeClr val="accent3"/>
                </a:solidFill>
                <a:latin typeface="Open Sans"/>
                <a:ea typeface="Open Sans"/>
                <a:cs typeface="Open Sans"/>
                <a:sym typeface="Open Sans"/>
              </a:rPr>
              <a:t>! 2021.</a:t>
            </a:r>
            <a:endParaRPr sz="100"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r-community.org </a:t>
            </a:r>
            <a:r>
              <a:rPr lang="en-US" sz="1100" b="0" dirty="0">
                <a:latin typeface="Open Sans"/>
                <a:ea typeface="Open Sans"/>
                <a:cs typeface="Open Sans"/>
                <a:sym typeface="Open Sans"/>
              </a:rPr>
              <a:t>includes pages from and added to Ben </a:t>
            </a:r>
            <a:r>
              <a:rPr lang="en-US" sz="1100" b="0" dirty="0" err="1">
                <a:latin typeface="Open Sans"/>
                <a:ea typeface="Open Sans"/>
                <a:cs typeface="Open Sans"/>
                <a:sym typeface="Open Sans"/>
              </a:rPr>
              <a:t>Ubah’s</a:t>
            </a:r>
            <a:r>
              <a:rPr lang="en-US" sz="1100" b="0" dirty="0">
                <a:latin typeface="Open Sans"/>
                <a:ea typeface="Open Sans"/>
                <a:cs typeface="Open Sans"/>
                <a:sym typeface="Open Sans"/>
              </a:rPr>
              <a:t> </a:t>
            </a:r>
            <a:br>
              <a:rPr lang="en-US" sz="1100" b="0" dirty="0">
                <a:latin typeface="Open Sans"/>
                <a:ea typeface="Open Sans"/>
                <a:cs typeface="Open Sans"/>
                <a:sym typeface="Open Sans"/>
              </a:rPr>
            </a:br>
            <a:r>
              <a:rPr lang="en-US" sz="1100" b="0" dirty="0">
                <a:latin typeface="Open Sans"/>
                <a:ea typeface="Open Sans"/>
                <a:cs typeface="Open Sans"/>
                <a:sym typeface="Open Sans"/>
              </a:rPr>
              <a:t>“R Community Explorer” during Google Summer of Code 2021</a:t>
            </a:r>
            <a:br>
              <a:rPr lang="en-US" sz="1100" b="0" dirty="0">
                <a:latin typeface="Open Sans"/>
                <a:ea typeface="Open Sans"/>
                <a:cs typeface="Open Sans"/>
                <a:sym typeface="Open Sans"/>
              </a:rPr>
            </a:br>
            <a:r>
              <a:rPr lang="en-US" sz="1100" b="0" dirty="0">
                <a:latin typeface="Open Sans"/>
                <a:ea typeface="Open Sans"/>
                <a:cs typeface="Open Sans"/>
                <a:sym typeface="Open Sans"/>
              </a:rPr>
              <a:t>- 	R Events with a calendar</a:t>
            </a:r>
            <a:br>
              <a:rPr lang="en-US" sz="1100" b="0" dirty="0">
                <a:latin typeface="Open Sans"/>
                <a:ea typeface="Open Sans"/>
                <a:cs typeface="Open Sans"/>
                <a:sym typeface="Open Sans"/>
              </a:rPr>
            </a:br>
            <a:r>
              <a:rPr lang="en-US" sz="1100" b="0" dirty="0">
                <a:latin typeface="Open Sans"/>
                <a:ea typeface="Open Sans"/>
                <a:cs typeface="Open Sans"/>
                <a:sym typeface="Open Sans"/>
              </a:rPr>
              <a:t>-	CRAN packages</a:t>
            </a:r>
            <a:br>
              <a:rPr lang="en-US" sz="1100" b="0" dirty="0">
                <a:latin typeface="Open Sans"/>
                <a:ea typeface="Open Sans"/>
                <a:cs typeface="Open Sans"/>
                <a:sym typeface="Open Sans"/>
              </a:rPr>
            </a:br>
            <a:r>
              <a:rPr lang="en-US" sz="1100" b="0" dirty="0">
                <a:latin typeface="Open Sans"/>
                <a:ea typeface="Open Sans"/>
                <a:cs typeface="Open Sans"/>
                <a:sym typeface="Open Sans"/>
              </a:rPr>
              <a:t>-	RStudio Community</a:t>
            </a:r>
            <a:br>
              <a:rPr lang="en-US" sz="1100" b="0" dirty="0">
                <a:latin typeface="Open Sans"/>
                <a:ea typeface="Open Sans"/>
                <a:cs typeface="Open Sans"/>
                <a:sym typeface="Open Sans"/>
              </a:rPr>
            </a:br>
            <a:r>
              <a:rPr lang="en-US" sz="1100" b="0" dirty="0">
                <a:latin typeface="Open Sans"/>
                <a:ea typeface="Open Sans"/>
                <a:cs typeface="Open Sans"/>
                <a:sym typeface="Open Sans"/>
              </a:rPr>
              <a:t>-	</a:t>
            </a:r>
            <a:r>
              <a:rPr lang="en-US" sz="1100" b="0" dirty="0" err="1">
                <a:latin typeface="Open Sans"/>
                <a:ea typeface="Open Sans"/>
                <a:cs typeface="Open Sans"/>
                <a:sym typeface="Open Sans"/>
              </a:rPr>
              <a:t>satRdays</a:t>
            </a:r>
            <a:br>
              <a:rPr lang="en-US" sz="1100" b="0" dirty="0">
                <a:latin typeface="Open Sans"/>
                <a:ea typeface="Open Sans"/>
                <a:cs typeface="Open Sans"/>
                <a:sym typeface="Open Sans"/>
              </a:rPr>
            </a:br>
            <a:r>
              <a:rPr lang="en-US" sz="1100" b="0" dirty="0">
                <a:latin typeface="Open Sans"/>
                <a:ea typeface="Open Sans"/>
                <a:cs typeface="Open Sans"/>
                <a:sym typeface="Open Sans"/>
              </a:rPr>
              <a:t>-	Twitter</a:t>
            </a:r>
            <a:br>
              <a:rPr lang="en-US" sz="1100" b="0" dirty="0">
                <a:latin typeface="Open Sans"/>
                <a:ea typeface="Open Sans"/>
                <a:cs typeface="Open Sans"/>
                <a:sym typeface="Open Sans"/>
              </a:rPr>
            </a:br>
            <a:r>
              <a:rPr lang="en-US" sz="1100" b="0" dirty="0">
                <a:latin typeface="Open Sans"/>
                <a:ea typeface="Open Sans"/>
                <a:cs typeface="Open Sans"/>
                <a:sym typeface="Open Sans"/>
              </a:rPr>
              <a:t>-	Stack Overflow</a:t>
            </a:r>
            <a:br>
              <a:rPr lang="en-US" sz="1100" b="0" dirty="0">
                <a:latin typeface="Open Sans"/>
                <a:ea typeface="Open Sans"/>
                <a:cs typeface="Open Sans"/>
                <a:sym typeface="Open Sans"/>
              </a:rPr>
            </a:br>
            <a:r>
              <a:rPr lang="en-US" sz="1100" b="0" dirty="0">
                <a:latin typeface="Open Sans"/>
                <a:ea typeface="Open Sans"/>
                <a:cs typeface="Open Sans"/>
                <a:sym typeface="Open Sans"/>
              </a:rPr>
              <a:t>-	R-Bloggers</a:t>
            </a:r>
            <a:br>
              <a:rPr lang="en-US" sz="1100" b="0" dirty="0">
                <a:latin typeface="Open Sans"/>
                <a:ea typeface="Open Sans"/>
                <a:cs typeface="Open Sans"/>
                <a:sym typeface="Open Sans"/>
              </a:rPr>
            </a:br>
            <a:r>
              <a:rPr lang="en-US" sz="1100" b="0" dirty="0">
                <a:latin typeface="Open Sans"/>
                <a:ea typeface="Open Sans"/>
                <a:cs typeface="Open Sans"/>
                <a:sym typeface="Open Sans"/>
              </a:rPr>
              <a:t>        </a:t>
            </a:r>
            <a:r>
              <a:rPr lang="en-US" sz="1400" b="0" dirty="0">
                <a:highlight>
                  <a:srgbClr val="FFFF00"/>
                </a:highlight>
                <a:latin typeface="Gill Sans MT" panose="020B0502020104020203" pitchFamily="34" charset="0"/>
                <a:ea typeface="Open Sans"/>
                <a:cs typeface="Open Sans"/>
                <a:sym typeface="Open Sans"/>
              </a:rPr>
              <a:t>And more…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highlight>
                <a:srgbClr val="FFFF00"/>
              </a:highlight>
              <a:latin typeface="Gill Sans MT" panose="020B0502020104020203" pitchFamily="34" charset="0"/>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highlight>
                  <a:srgbClr val="FFFF00"/>
                </a:highlight>
                <a:latin typeface="Gill Sans MT" panose="020B0502020104020203" pitchFamily="34" charset="0"/>
                <a:ea typeface="Open Sans"/>
                <a:cs typeface="Open Sans"/>
                <a:sym typeface="Open Sans"/>
              </a:rPr>
              <a:t>Many navigation and interactive elements are common between many of the pages as we will demonstrate later. </a:t>
            </a:r>
            <a:br>
              <a:rPr lang="en-US" sz="1400" b="0" dirty="0">
                <a:highlight>
                  <a:srgbClr val="FFFF00"/>
                </a:highlight>
                <a:latin typeface="Gill Sans MT" panose="020B0502020104020203" pitchFamily="34" charset="0"/>
                <a:ea typeface="Open Sans"/>
                <a:cs typeface="Open Sans"/>
                <a:sym typeface="Open Sans"/>
              </a:rPr>
            </a:br>
            <a:br>
              <a:rPr lang="en-US" sz="1400" b="0" dirty="0">
                <a:highlight>
                  <a:srgbClr val="FFFF00"/>
                </a:highlight>
                <a:latin typeface="Gill Sans MT" panose="020B0502020104020203" pitchFamily="34" charset="0"/>
                <a:ea typeface="Open Sans"/>
                <a:cs typeface="Open Sans"/>
                <a:sym typeface="Open Sans"/>
              </a:rPr>
            </a:br>
            <a:r>
              <a:rPr lang="en-US" sz="1400" b="0" dirty="0">
                <a:highlight>
                  <a:srgbClr val="FFFF00"/>
                </a:highlight>
                <a:latin typeface="Gill Sans MT" panose="020B0502020104020203" pitchFamily="34" charset="0"/>
                <a:ea typeface="Open Sans"/>
                <a:cs typeface="Open Sans"/>
                <a:sym typeface="Open Sans"/>
              </a:rPr>
              <a:t>Please consider following Ben at twitter handle </a:t>
            </a:r>
            <a:r>
              <a:rPr lang="en-US" sz="1400" b="0" dirty="0" err="1">
                <a:highlight>
                  <a:srgbClr val="FFFF00"/>
                </a:highlight>
                <a:latin typeface="Gill Sans MT" panose="020B0502020104020203" pitchFamily="34" charset="0"/>
                <a:ea typeface="Open Sans"/>
                <a:cs typeface="Open Sans"/>
                <a:sym typeface="Open Sans"/>
              </a:rPr>
              <a:t>rcentrrall</a:t>
            </a:r>
            <a:r>
              <a:rPr lang="en-US" sz="1400" b="0" dirty="0">
                <a:highlight>
                  <a:srgbClr val="FFFF00"/>
                </a:highlight>
                <a:latin typeface="Gill Sans MT" panose="020B0502020104020203" pitchFamily="34" charset="0"/>
                <a:ea typeface="Open Sans"/>
                <a:cs typeface="Open Sans"/>
                <a:sym typeface="Open Sans"/>
              </a:rPr>
              <a:t> with two Rs and two Ls as well as other work with which he and collaborates are engaged like tracking useR2021 activity.</a:t>
            </a:r>
          </a:p>
        </p:txBody>
      </p:sp>
    </p:spTree>
    <p:extLst>
      <p:ext uri="{BB962C8B-B14F-4D97-AF65-F5344CB8AC3E}">
        <p14:creationId xmlns:p14="http://schemas.microsoft.com/office/powerpoint/2010/main" val="9248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Ben </a:t>
            </a:r>
            <a:r>
              <a:rPr lang="en-US" dirty="0" err="1"/>
              <a:t>Ubah</a:t>
            </a:r>
            <a:r>
              <a:rPr lang="en-US" dirty="0"/>
              <a:t> and team recently added a page to see activity concerning #useR2021! I am happy to be able to honor the most liked tweet today that recognizes hard-working useR2021 organizer </a:t>
            </a:r>
            <a:r>
              <a:rPr lang="en-US" dirty="0" err="1"/>
              <a:t>Yanina</a:t>
            </a:r>
            <a:r>
              <a:rPr lang="en-US" dirty="0"/>
              <a:t> Bellini </a:t>
            </a:r>
            <a:r>
              <a:rPr lang="en-US" dirty="0" err="1"/>
              <a:t>Saibene</a:t>
            </a:r>
            <a:r>
              <a:rPr lang="en-US" dirty="0"/>
              <a:t>, who was just named as a trainer for @thecarpentries.</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#useR2021 page can currently only be accessed directly at </a:t>
            </a:r>
            <a:r>
              <a:rPr lang="en-US" sz="1100" dirty="0">
                <a:solidFill>
                  <a:schemeClr val="accent3"/>
                </a:solidFill>
                <a:latin typeface="Open Sans"/>
                <a:ea typeface="Open Sans"/>
                <a:cs typeface="Open Sans"/>
                <a:sym typeface="Open Sans"/>
              </a:rPr>
              <a:t>https://r-community.github.io/user-tweets/.</a:t>
            </a:r>
          </a:p>
        </p:txBody>
      </p:sp>
    </p:spTree>
    <p:extLst>
      <p:ext uri="{BB962C8B-B14F-4D97-AF65-F5344CB8AC3E}">
        <p14:creationId xmlns:p14="http://schemas.microsoft.com/office/powerpoint/2010/main" val="33983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100" dirty="0">
                <a:solidFill>
                  <a:srgbClr val="FFFFFF"/>
                </a:solidFill>
                <a:latin typeface="Open Sans"/>
                <a:ea typeface="Open Sans"/>
                <a:cs typeface="Open Sans"/>
                <a:sym typeface="Open Sans"/>
              </a:rPr>
              <a:t>Why </a:t>
            </a:r>
            <a:r>
              <a:rPr lang="en" sz="1100" dirty="0">
                <a:solidFill>
                  <a:schemeClr val="bg1">
                    <a:lumMod val="95000"/>
                  </a:schemeClr>
                </a:solidFill>
                <a:latin typeface="Open Sans"/>
                <a:ea typeface="Open Sans"/>
                <a:cs typeface="Open Sans"/>
                <a:sym typeface="Open Sans"/>
              </a:rPr>
              <a:t>r-community.org?</a:t>
            </a:r>
            <a:br>
              <a:rPr lang="en" sz="1100" dirty="0">
                <a:solidFill>
                  <a:schemeClr val="bg1">
                    <a:lumMod val="95000"/>
                  </a:schemeClr>
                </a:solidFill>
                <a:latin typeface="Open Sans"/>
                <a:ea typeface="Open Sans"/>
                <a:cs typeface="Open Sans"/>
                <a:sym typeface="Open Sans"/>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Show</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 sz="1100" dirty="0">
                <a:solidFill>
                  <a:schemeClr val="bg1">
                    <a:lumMod val="95000"/>
                  </a:schemeClr>
                </a:solidFill>
                <a:latin typeface="Open Sans"/>
                <a:ea typeface="Open Sans"/>
                <a:cs typeface="Open Sans"/>
                <a:sym typeface="Open Sans"/>
              </a:rPr>
            </a:br>
            <a:br>
              <a:rPr lang="en" sz="1100" dirty="0">
                <a:solidFill>
                  <a:schemeClr val="bg1">
                    <a:lumMod val="95000"/>
                  </a:schemeClr>
                </a:solidFill>
                <a:latin typeface="Open Sans"/>
                <a:ea typeface="Open Sans"/>
                <a:cs typeface="Open Sans"/>
                <a:sym typeface="Open Sans"/>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See</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latin typeface="Lato"/>
                <a:ea typeface="Lato"/>
                <a:cs typeface="Lato"/>
                <a:sym typeface="Lato"/>
              </a:rPr>
              <a:t>Among the R Events page is a Calendar that automatically updates using data acquired through Meetup.com. Ben </a:t>
            </a:r>
            <a:r>
              <a:rPr lang="en-US" sz="1100" b="0" dirty="0" err="1">
                <a:latin typeface="Lato"/>
                <a:ea typeface="Lato"/>
                <a:cs typeface="Lato"/>
                <a:sym typeface="Lato"/>
              </a:rPr>
              <a:t>Ubah</a:t>
            </a:r>
            <a:r>
              <a:rPr lang="en-US" sz="1100" b="0" dirty="0">
                <a:latin typeface="Lato"/>
                <a:ea typeface="Lato"/>
                <a:cs typeface="Lato"/>
                <a:sym typeface="Lato"/>
              </a:rPr>
              <a:t> is in communications with a potential partner to handle non-meetup events.</a:t>
            </a:r>
            <a:br>
              <a:rPr lang="en-US" sz="1100" b="0" dirty="0">
                <a:latin typeface="Lato"/>
                <a:ea typeface="Lato"/>
                <a:cs typeface="Lato"/>
                <a:sym typeface="Lato"/>
              </a:rPr>
            </a:br>
            <a:endParaRPr dirty="0"/>
          </a:p>
        </p:txBody>
      </p:sp>
    </p:spTree>
    <p:extLst>
      <p:ext uri="{BB962C8B-B14F-4D97-AF65-F5344CB8AC3E}">
        <p14:creationId xmlns:p14="http://schemas.microsoft.com/office/powerpoint/2010/main" val="35098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satRdays</a:t>
            </a:r>
            <a:r>
              <a:rPr lang="en-US" dirty="0"/>
              <a:t> are free R conferences that have become particularly more frequent since 2018. We see at the top data that include number of sponsors and cities hosting the conferences.</a:t>
            </a:r>
            <a:endParaRPr dirty="0"/>
          </a:p>
        </p:txBody>
      </p:sp>
    </p:spTree>
    <p:extLst>
      <p:ext uri="{BB962C8B-B14F-4D97-AF65-F5344CB8AC3E}">
        <p14:creationId xmlns:p14="http://schemas.microsoft.com/office/powerpoint/2010/main" val="118745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Scrolling down pages can reveal details such as, in this case, sponsors and how often sponsors have sponsored R Conferences. Frequent sponsors include R Studio, Jumping Rivers, and R Consortium.</a:t>
            </a:r>
            <a:endParaRPr dirty="0"/>
          </a:p>
        </p:txBody>
      </p:sp>
    </p:spTree>
    <p:extLst>
      <p:ext uri="{BB962C8B-B14F-4D97-AF65-F5344CB8AC3E}">
        <p14:creationId xmlns:p14="http://schemas.microsoft.com/office/powerpoint/2010/main" val="204924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Twitter page display #rstats activity. As you probably know, #rstats is a frequently used Twitter hashtag to denote Tweets (quick messages on Twitter.com) related to R. We see here plenty of activity with thousands of Tweets every month. This R-community.org dashboard helps to get a more concise sense of that activity when one scrolls down.</a:t>
            </a:r>
            <a:endParaRPr dirty="0"/>
          </a:p>
        </p:txBody>
      </p:sp>
    </p:spTree>
    <p:extLst>
      <p:ext uri="{BB962C8B-B14F-4D97-AF65-F5344CB8AC3E}">
        <p14:creationId xmlns:p14="http://schemas.microsoft.com/office/powerpoint/2010/main" val="357709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Scrolling down shows a </a:t>
            </a:r>
            <a:r>
              <a:rPr lang="en-US" dirty="0" err="1"/>
              <a:t>wordcloud</a:t>
            </a:r>
            <a:r>
              <a:rPr lang="en-US" dirty="0"/>
              <a:t> or R tweets so one can learn more about what is popular in tweets. </a:t>
            </a:r>
            <a:endParaRPr dirty="0"/>
          </a:p>
        </p:txBody>
      </p:sp>
    </p:spTree>
    <p:extLst>
      <p:ext uri="{BB962C8B-B14F-4D97-AF65-F5344CB8AC3E}">
        <p14:creationId xmlns:p14="http://schemas.microsoft.com/office/powerpoint/2010/main" val="264561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community/central/issu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7587"/>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solidFill>
                  <a:srgbClr val="3D85C6"/>
                </a:solidFill>
                <a:latin typeface="Open Sans"/>
                <a:ea typeface="Open Sans"/>
                <a:cs typeface="Open Sans"/>
                <a:sym typeface="Open Sans"/>
              </a:rPr>
              <a:t>A Central Website for R</a:t>
            </a:r>
            <a:r>
              <a:rPr lang="en" sz="4000" dirty="0">
                <a:solidFill>
                  <a:srgbClr val="3D85C6"/>
                </a:solidFill>
                <a:latin typeface="Open Sans"/>
                <a:ea typeface="Open Sans"/>
                <a:cs typeface="Open Sans"/>
                <a:sym typeface="Open Sans"/>
              </a:rPr>
              <a:t>: </a:t>
            </a:r>
            <a:endParaRPr sz="4000" dirty="0">
              <a:solidFill>
                <a:srgbClr val="3D85C6"/>
              </a:solidFill>
              <a:latin typeface="Open Sans"/>
              <a:ea typeface="Open Sans"/>
              <a:cs typeface="Open Sans"/>
              <a:sym typeface="Open Sans"/>
            </a:endParaRPr>
          </a:p>
          <a:p>
            <a:pPr marL="0" lvl="0" indent="0" algn="l" rtl="0">
              <a:spcBef>
                <a:spcPts val="0"/>
              </a:spcBef>
              <a:spcAft>
                <a:spcPts val="0"/>
              </a:spcAft>
              <a:buNone/>
            </a:pPr>
            <a:r>
              <a:rPr lang="en" sz="7000" dirty="0">
                <a:solidFill>
                  <a:schemeClr val="accent3"/>
                </a:solidFill>
                <a:latin typeface="Open Sans"/>
                <a:ea typeface="Open Sans"/>
                <a:cs typeface="Open Sans"/>
                <a:sym typeface="Open Sans"/>
              </a:rPr>
              <a:t>r-community.org</a:t>
            </a:r>
            <a:endParaRPr sz="7000" dirty="0">
              <a:solidFill>
                <a:schemeClr val="accent3"/>
              </a:solidFill>
              <a:latin typeface="Open Sans"/>
              <a:ea typeface="Open Sans"/>
              <a:cs typeface="Open Sans"/>
              <a:sym typeface="Open Sans"/>
            </a:endParaRPr>
          </a:p>
        </p:txBody>
      </p:sp>
      <p:sp>
        <p:nvSpPr>
          <p:cNvPr id="87" name="Google Shape;87;p13"/>
          <p:cNvSpPr txBox="1">
            <a:spLocks noGrp="1"/>
          </p:cNvSpPr>
          <p:nvPr>
            <p:ph type="subTitle" idx="1"/>
          </p:nvPr>
        </p:nvSpPr>
        <p:spPr>
          <a:xfrm>
            <a:off x="36600" y="3610041"/>
            <a:ext cx="9070800" cy="13169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Open Sans"/>
                <a:ea typeface="Open Sans"/>
                <a:cs typeface="Open Sans"/>
                <a:sym typeface="Open Sans"/>
              </a:rPr>
              <a:t>A presentation by:</a:t>
            </a:r>
            <a:br>
              <a:rPr lang="en" sz="2400" dirty="0">
                <a:latin typeface="Open Sans"/>
                <a:ea typeface="Open Sans"/>
                <a:cs typeface="Open Sans"/>
                <a:sym typeface="Open Sans"/>
              </a:rPr>
            </a:br>
            <a:r>
              <a:rPr lang="en" sz="2500" b="1" dirty="0">
                <a:solidFill>
                  <a:srgbClr val="000000"/>
                </a:solidFill>
                <a:latin typeface="Open Sans"/>
                <a:ea typeface="Open Sans"/>
                <a:cs typeface="Open Sans"/>
                <a:sym typeface="Open Sans"/>
              </a:rPr>
              <a:t>Ben C. Ubah,</a:t>
            </a:r>
            <a:r>
              <a:rPr lang="en" sz="2500" dirty="0">
                <a:solidFill>
                  <a:srgbClr val="000000"/>
                </a:solidFill>
                <a:latin typeface="Open Sans"/>
                <a:ea typeface="Open Sans"/>
                <a:cs typeface="Open Sans"/>
                <a:sym typeface="Open Sans"/>
              </a:rPr>
              <a:t> </a:t>
            </a:r>
            <a:r>
              <a:rPr lang="en" sz="2500" b="1" dirty="0">
                <a:solidFill>
                  <a:srgbClr val="000000"/>
                </a:solidFill>
                <a:latin typeface="Open Sans"/>
                <a:ea typeface="Open Sans"/>
                <a:cs typeface="Open Sans"/>
                <a:sym typeface="Open Sans"/>
              </a:rPr>
              <a:t>Rick Pack, </a:t>
            </a:r>
            <a:endParaRPr lang="pt-BR" sz="2500" b="1" dirty="0">
              <a:solidFill>
                <a:srgbClr val="000000"/>
              </a:solidFill>
              <a:latin typeface="Open Sans"/>
              <a:ea typeface="Open Sans"/>
              <a:cs typeface="Open Sans"/>
              <a:sym typeface="Open Sans"/>
            </a:endParaRPr>
          </a:p>
          <a:p>
            <a:pPr marL="0" lvl="0" indent="0" algn="l" rtl="0">
              <a:spcBef>
                <a:spcPts val="0"/>
              </a:spcBef>
              <a:spcAft>
                <a:spcPts val="0"/>
              </a:spcAft>
              <a:buNone/>
            </a:pPr>
            <a:r>
              <a:rPr lang="pt-BR" sz="2500" b="1" dirty="0">
                <a:solidFill>
                  <a:srgbClr val="000000"/>
                </a:solidFill>
                <a:latin typeface="Open Sans"/>
                <a:ea typeface="Open Sans"/>
                <a:cs typeface="Open Sans"/>
                <a:sym typeface="Open Sans"/>
              </a:rPr>
              <a:t>Meet Bhatnagar, </a:t>
            </a:r>
            <a:r>
              <a:rPr lang="pt-BR" sz="2500" b="1" dirty="0">
                <a:solidFill>
                  <a:srgbClr val="000000"/>
                </a:solidFill>
                <a:latin typeface="Open Sans"/>
                <a:ea typeface="Open Sans"/>
                <a:cs typeface="Open Sans"/>
              </a:rPr>
              <a:t>João Vitor Cavalcante</a:t>
            </a:r>
            <a:endParaRPr lang="pt-BR" sz="2500" b="1" dirty="0">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560F9A8-AB1E-4D05-9485-DFDE7518F999}"/>
              </a:ext>
            </a:extLst>
          </p:cNvPr>
          <p:cNvPicPr>
            <a:picLocks noChangeAspect="1"/>
          </p:cNvPicPr>
          <p:nvPr/>
        </p:nvPicPr>
        <p:blipFill>
          <a:blip r:embed="rId3"/>
          <a:stretch>
            <a:fillRect/>
          </a:stretch>
        </p:blipFill>
        <p:spPr>
          <a:xfrm>
            <a:off x="0" y="4482"/>
            <a:ext cx="1151343" cy="771217"/>
          </a:xfrm>
          <a:prstGeom prst="rect">
            <a:avLst/>
          </a:prstGeom>
        </p:spPr>
      </p:pic>
      <p:pic>
        <p:nvPicPr>
          <p:cNvPr id="6" name="Picture 5">
            <a:extLst>
              <a:ext uri="{FF2B5EF4-FFF2-40B4-BE49-F238E27FC236}">
                <a16:creationId xmlns:a16="http://schemas.microsoft.com/office/drawing/2014/main" id="{67094D96-3E24-43C8-A723-312F047CA9BB}"/>
              </a:ext>
            </a:extLst>
          </p:cNvPr>
          <p:cNvPicPr>
            <a:picLocks noChangeAspect="1"/>
          </p:cNvPicPr>
          <p:nvPr/>
        </p:nvPicPr>
        <p:blipFill>
          <a:blip r:embed="rId4"/>
          <a:stretch>
            <a:fillRect/>
          </a:stretch>
        </p:blipFill>
        <p:spPr>
          <a:xfrm>
            <a:off x="5327151" y="208002"/>
            <a:ext cx="3816849" cy="5018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 Groups</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User-groups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B3076A04-DC84-4AB0-8918-B712186EC2B8}"/>
              </a:ext>
            </a:extLst>
          </p:cNvPr>
          <p:cNvPicPr>
            <a:picLocks noChangeAspect="1"/>
          </p:cNvPicPr>
          <p:nvPr/>
        </p:nvPicPr>
        <p:blipFill>
          <a:blip r:embed="rId3"/>
          <a:stretch>
            <a:fillRect/>
          </a:stretch>
        </p:blipFill>
        <p:spPr>
          <a:xfrm>
            <a:off x="20750" y="1140431"/>
            <a:ext cx="9045316" cy="35651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 Groups</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User-groups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6" name="Picture 5">
            <a:extLst>
              <a:ext uri="{FF2B5EF4-FFF2-40B4-BE49-F238E27FC236}">
                <a16:creationId xmlns:a16="http://schemas.microsoft.com/office/drawing/2014/main" id="{B6771973-C190-47B7-9EB8-EF23F9C86ABE}"/>
              </a:ext>
            </a:extLst>
          </p:cNvPr>
          <p:cNvPicPr>
            <a:picLocks noChangeAspect="1"/>
          </p:cNvPicPr>
          <p:nvPr/>
        </p:nvPicPr>
        <p:blipFill>
          <a:blip r:embed="rId3"/>
          <a:stretch>
            <a:fillRect/>
          </a:stretch>
        </p:blipFill>
        <p:spPr>
          <a:xfrm>
            <a:off x="94751" y="1149361"/>
            <a:ext cx="6452738" cy="3140100"/>
          </a:xfrm>
          <a:prstGeom prst="rect">
            <a:avLst/>
          </a:prstGeom>
        </p:spPr>
      </p:pic>
    </p:spTree>
    <p:extLst>
      <p:ext uri="{BB962C8B-B14F-4D97-AF65-F5344CB8AC3E}">
        <p14:creationId xmlns:p14="http://schemas.microsoft.com/office/powerpoint/2010/main" val="518310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latin typeface="Open Sans"/>
                <a:ea typeface="Open Sans"/>
                <a:cs typeface="Open Sans"/>
                <a:sym typeface="Open Sans"/>
              </a:rPr>
              <a:t>Navigating r-community.org</a:t>
            </a: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br>
              <a:rPr lang="en" sz="900" b="0" dirty="0">
                <a:latin typeface="Lato"/>
                <a:ea typeface="Lato"/>
                <a:cs typeface="Lato"/>
                <a:sym typeface="Lato"/>
              </a:rPr>
            </a:b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6D681550-214D-4478-8503-84D91191149A}"/>
              </a:ext>
            </a:extLst>
          </p:cNvPr>
          <p:cNvPicPr>
            <a:picLocks noChangeAspect="1"/>
          </p:cNvPicPr>
          <p:nvPr/>
        </p:nvPicPr>
        <p:blipFill>
          <a:blip r:embed="rId3"/>
          <a:stretch>
            <a:fillRect/>
          </a:stretch>
        </p:blipFill>
        <p:spPr>
          <a:xfrm>
            <a:off x="3143892" y="699619"/>
            <a:ext cx="3047738" cy="3970448"/>
          </a:xfrm>
          <a:prstGeom prst="rect">
            <a:avLst/>
          </a:prstGeom>
        </p:spPr>
      </p:pic>
      <p:sp>
        <p:nvSpPr>
          <p:cNvPr id="7" name="Arrow: Right 6">
            <a:extLst>
              <a:ext uri="{FF2B5EF4-FFF2-40B4-BE49-F238E27FC236}">
                <a16:creationId xmlns:a16="http://schemas.microsoft.com/office/drawing/2014/main" id="{686E1BE9-CA56-4177-9629-2C0A8DEF37AC}"/>
              </a:ext>
            </a:extLst>
          </p:cNvPr>
          <p:cNvSpPr/>
          <p:nvPr/>
        </p:nvSpPr>
        <p:spPr>
          <a:xfrm rot="10800000">
            <a:off x="4921320" y="765424"/>
            <a:ext cx="421241" cy="18130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88FC2A-4A79-4A60-8A4C-67882A507FE1}"/>
              </a:ext>
            </a:extLst>
          </p:cNvPr>
          <p:cNvSpPr txBox="1"/>
          <p:nvPr/>
        </p:nvSpPr>
        <p:spPr>
          <a:xfrm>
            <a:off x="729465" y="1663677"/>
            <a:ext cx="2010575" cy="95410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any entry on the left navigation bar will open a new dashboard screen</a:t>
            </a:r>
          </a:p>
        </p:txBody>
      </p:sp>
      <p:sp>
        <p:nvSpPr>
          <p:cNvPr id="14" name="Arrow: Right 13">
            <a:extLst>
              <a:ext uri="{FF2B5EF4-FFF2-40B4-BE49-F238E27FC236}">
                <a16:creationId xmlns:a16="http://schemas.microsoft.com/office/drawing/2014/main" id="{751884F5-36BC-4CC0-B91E-99C70AB7114A}"/>
              </a:ext>
            </a:extLst>
          </p:cNvPr>
          <p:cNvSpPr/>
          <p:nvPr/>
        </p:nvSpPr>
        <p:spPr>
          <a:xfrm>
            <a:off x="2659294" y="2006886"/>
            <a:ext cx="601039" cy="176166"/>
          </a:xfrm>
          <a:prstGeom prst="rightArrow">
            <a:avLst>
              <a:gd name="adj1" fmla="val 61663"/>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D9B775-5C84-4AB8-90E2-5F5F6EB6E9E4}"/>
              </a:ext>
            </a:extLst>
          </p:cNvPr>
          <p:cNvSpPr txBox="1"/>
          <p:nvPr/>
        </p:nvSpPr>
        <p:spPr>
          <a:xfrm>
            <a:off x="5342561" y="699619"/>
            <a:ext cx="2727790"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Button may not yet be active</a:t>
            </a:r>
          </a:p>
        </p:txBody>
      </p:sp>
      <p:pic>
        <p:nvPicPr>
          <p:cNvPr id="17" name="Picture 16">
            <a:extLst>
              <a:ext uri="{FF2B5EF4-FFF2-40B4-BE49-F238E27FC236}">
                <a16:creationId xmlns:a16="http://schemas.microsoft.com/office/drawing/2014/main" id="{4C4A62C2-0A99-4191-999A-83244089016D}"/>
              </a:ext>
            </a:extLst>
          </p:cNvPr>
          <p:cNvPicPr>
            <a:picLocks noChangeAspect="1"/>
          </p:cNvPicPr>
          <p:nvPr/>
        </p:nvPicPr>
        <p:blipFill>
          <a:blip r:embed="rId4"/>
          <a:stretch>
            <a:fillRect/>
          </a:stretch>
        </p:blipFill>
        <p:spPr>
          <a:xfrm>
            <a:off x="327370" y="3543025"/>
            <a:ext cx="2252523" cy="1524225"/>
          </a:xfrm>
          <a:prstGeom prst="rect">
            <a:avLst/>
          </a:prstGeom>
        </p:spPr>
      </p:pic>
      <p:sp>
        <p:nvSpPr>
          <p:cNvPr id="21" name="Arrow: Right 20">
            <a:extLst>
              <a:ext uri="{FF2B5EF4-FFF2-40B4-BE49-F238E27FC236}">
                <a16:creationId xmlns:a16="http://schemas.microsoft.com/office/drawing/2014/main" id="{E7698ABA-BCB6-45DF-8C1B-DE2DC29E6E29}"/>
              </a:ext>
            </a:extLst>
          </p:cNvPr>
          <p:cNvSpPr/>
          <p:nvPr/>
        </p:nvSpPr>
        <p:spPr>
          <a:xfrm rot="5400000">
            <a:off x="779717" y="3321053"/>
            <a:ext cx="540513" cy="182394"/>
          </a:xfrm>
          <a:prstGeom prst="rightArrow">
            <a:avLst>
              <a:gd name="adj1" fmla="val 61663"/>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F2B64B3-3188-4F75-9296-83B03CACA778}"/>
              </a:ext>
            </a:extLst>
          </p:cNvPr>
          <p:cNvSpPr txBox="1"/>
          <p:nvPr/>
        </p:nvSpPr>
        <p:spPr>
          <a:xfrm>
            <a:off x="42174" y="2824422"/>
            <a:ext cx="2697866"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arrows causes sorting</a:t>
            </a:r>
          </a:p>
        </p:txBody>
      </p:sp>
      <p:pic>
        <p:nvPicPr>
          <p:cNvPr id="20" name="Picture 19">
            <a:extLst>
              <a:ext uri="{FF2B5EF4-FFF2-40B4-BE49-F238E27FC236}">
                <a16:creationId xmlns:a16="http://schemas.microsoft.com/office/drawing/2014/main" id="{F29388E6-C160-46BC-B343-5AD7D290311F}"/>
              </a:ext>
            </a:extLst>
          </p:cNvPr>
          <p:cNvPicPr>
            <a:picLocks noChangeAspect="1"/>
          </p:cNvPicPr>
          <p:nvPr/>
        </p:nvPicPr>
        <p:blipFill>
          <a:blip r:embed="rId5"/>
          <a:stretch>
            <a:fillRect/>
          </a:stretch>
        </p:blipFill>
        <p:spPr>
          <a:xfrm>
            <a:off x="6947283" y="3141993"/>
            <a:ext cx="2186446" cy="1845643"/>
          </a:xfrm>
          <a:prstGeom prst="rect">
            <a:avLst/>
          </a:prstGeom>
        </p:spPr>
      </p:pic>
      <p:cxnSp>
        <p:nvCxnSpPr>
          <p:cNvPr id="24" name="Straight Arrow Connector 23">
            <a:extLst>
              <a:ext uri="{FF2B5EF4-FFF2-40B4-BE49-F238E27FC236}">
                <a16:creationId xmlns:a16="http://schemas.microsoft.com/office/drawing/2014/main" id="{6FE2D328-B6A3-4A70-92F7-33EB0FB2012C}"/>
              </a:ext>
            </a:extLst>
          </p:cNvPr>
          <p:cNvCxnSpPr>
            <a:cxnSpLocks/>
          </p:cNvCxnSpPr>
          <p:nvPr/>
        </p:nvCxnSpPr>
        <p:spPr>
          <a:xfrm>
            <a:off x="7798085" y="3065404"/>
            <a:ext cx="1289407" cy="1845643"/>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4F17F0DC-6566-45D8-B622-114C7B1CD7ED}"/>
              </a:ext>
            </a:extLst>
          </p:cNvPr>
          <p:cNvSpPr txBox="1"/>
          <p:nvPr/>
        </p:nvSpPr>
        <p:spPr>
          <a:xfrm>
            <a:off x="6556262" y="2809639"/>
            <a:ext cx="2684108"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Scroll down for more content</a:t>
            </a:r>
          </a:p>
        </p:txBody>
      </p:sp>
      <p:cxnSp>
        <p:nvCxnSpPr>
          <p:cNvPr id="31" name="Straight Arrow Connector 30">
            <a:extLst>
              <a:ext uri="{FF2B5EF4-FFF2-40B4-BE49-F238E27FC236}">
                <a16:creationId xmlns:a16="http://schemas.microsoft.com/office/drawing/2014/main" id="{FA817718-3AFF-4D04-AE76-E40CDD6CCB78}"/>
              </a:ext>
            </a:extLst>
          </p:cNvPr>
          <p:cNvCxnSpPr>
            <a:cxnSpLocks/>
          </p:cNvCxnSpPr>
          <p:nvPr/>
        </p:nvCxnSpPr>
        <p:spPr>
          <a:xfrm flipH="1">
            <a:off x="5354586" y="2239766"/>
            <a:ext cx="1642115" cy="1303259"/>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34" name="TextBox 33">
            <a:extLst>
              <a:ext uri="{FF2B5EF4-FFF2-40B4-BE49-F238E27FC236}">
                <a16:creationId xmlns:a16="http://schemas.microsoft.com/office/drawing/2014/main" id="{20985CBB-E3BD-43E8-AA34-916D46B98971}"/>
              </a:ext>
            </a:extLst>
          </p:cNvPr>
          <p:cNvSpPr txBox="1"/>
          <p:nvPr/>
        </p:nvSpPr>
        <p:spPr>
          <a:xfrm>
            <a:off x="6381578" y="1986841"/>
            <a:ext cx="2323250" cy="338554"/>
          </a:xfrm>
          <a:prstGeom prst="rect">
            <a:avLst/>
          </a:prstGeom>
          <a:solidFill>
            <a:srgbClr val="FFFF00"/>
          </a:solidFill>
        </p:spPr>
        <p:txBody>
          <a:bodyPr wrap="square" rtlCol="0">
            <a:spAutoFit/>
          </a:bodyPr>
          <a:lstStyle/>
          <a:p>
            <a:r>
              <a:rPr lang="en-US" sz="16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 and discover!</a:t>
            </a:r>
          </a:p>
        </p:txBody>
      </p:sp>
      <p:sp>
        <p:nvSpPr>
          <p:cNvPr id="36" name="Rectangle 35">
            <a:extLst>
              <a:ext uri="{FF2B5EF4-FFF2-40B4-BE49-F238E27FC236}">
                <a16:creationId xmlns:a16="http://schemas.microsoft.com/office/drawing/2014/main" id="{35A92309-294D-4748-AF40-ED727D96D1D3}"/>
              </a:ext>
            </a:extLst>
          </p:cNvPr>
          <p:cNvSpPr/>
          <p:nvPr/>
        </p:nvSpPr>
        <p:spPr>
          <a:xfrm>
            <a:off x="7520683" y="3543025"/>
            <a:ext cx="192923" cy="196768"/>
          </a:xfrm>
          <a:prstGeom prst="rect">
            <a:avLst/>
          </a:prstGeom>
          <a:noFill/>
          <a:ln>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16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0A5EB-4455-41B8-9DEC-631EE1501F45}"/>
              </a:ext>
            </a:extLst>
          </p:cNvPr>
          <p:cNvPicPr>
            <a:picLocks noChangeAspect="1"/>
          </p:cNvPicPr>
          <p:nvPr/>
        </p:nvPicPr>
        <p:blipFill>
          <a:blip r:embed="rId3"/>
          <a:stretch>
            <a:fillRect/>
          </a:stretch>
        </p:blipFill>
        <p:spPr>
          <a:xfrm>
            <a:off x="0" y="919180"/>
            <a:ext cx="5854554" cy="4280827"/>
          </a:xfrm>
          <a:prstGeom prst="rect">
            <a:avLst/>
          </a:prstGeom>
        </p:spPr>
      </p:pic>
      <p:sp>
        <p:nvSpPr>
          <p:cNvPr id="4" name="Google Shape;110;p17">
            <a:extLst>
              <a:ext uri="{FF2B5EF4-FFF2-40B4-BE49-F238E27FC236}">
                <a16:creationId xmlns:a16="http://schemas.microsoft.com/office/drawing/2014/main" id="{B4633419-5754-48DF-9B66-5B7888C2D44A}"/>
              </a:ext>
            </a:extLst>
          </p:cNvPr>
          <p:cNvSpPr txBox="1">
            <a:spLocks/>
          </p:cNvSpPr>
          <p:nvPr/>
        </p:nvSpPr>
        <p:spPr>
          <a:xfrm>
            <a:off x="34875" y="59075"/>
            <a:ext cx="8436168" cy="86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dirty="0">
                <a:solidFill>
                  <a:schemeClr val="accent3"/>
                </a:solidFill>
                <a:latin typeface="Open Sans"/>
                <a:ea typeface="Open Sans"/>
                <a:cs typeface="Open Sans"/>
                <a:sym typeface="Open Sans"/>
              </a:rPr>
              <a:t>Navigating r-community.org</a:t>
            </a:r>
            <a:r>
              <a:rPr lang="en-US"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CLICK and discover!</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pic>
        <p:nvPicPr>
          <p:cNvPr id="6" name="Picture 5">
            <a:extLst>
              <a:ext uri="{FF2B5EF4-FFF2-40B4-BE49-F238E27FC236}">
                <a16:creationId xmlns:a16="http://schemas.microsoft.com/office/drawing/2014/main" id="{3F2D0214-84E6-42C8-9E53-C7B48196A324}"/>
              </a:ext>
            </a:extLst>
          </p:cNvPr>
          <p:cNvPicPr>
            <a:picLocks noChangeAspect="1"/>
          </p:cNvPicPr>
          <p:nvPr/>
        </p:nvPicPr>
        <p:blipFill>
          <a:blip r:embed="rId4"/>
          <a:stretch>
            <a:fillRect/>
          </a:stretch>
        </p:blipFill>
        <p:spPr>
          <a:xfrm>
            <a:off x="3502889" y="1885562"/>
            <a:ext cx="4703330" cy="387238"/>
          </a:xfrm>
          <a:prstGeom prst="rect">
            <a:avLst/>
          </a:prstGeom>
        </p:spPr>
      </p:pic>
      <p:pic>
        <p:nvPicPr>
          <p:cNvPr id="8" name="Picture 7">
            <a:extLst>
              <a:ext uri="{FF2B5EF4-FFF2-40B4-BE49-F238E27FC236}">
                <a16:creationId xmlns:a16="http://schemas.microsoft.com/office/drawing/2014/main" id="{5D4153D9-1205-4646-ABBB-5CF1407232C4}"/>
              </a:ext>
            </a:extLst>
          </p:cNvPr>
          <p:cNvPicPr>
            <a:picLocks noChangeAspect="1"/>
          </p:cNvPicPr>
          <p:nvPr/>
        </p:nvPicPr>
        <p:blipFill>
          <a:blip r:embed="rId5"/>
          <a:stretch>
            <a:fillRect/>
          </a:stretch>
        </p:blipFill>
        <p:spPr>
          <a:xfrm>
            <a:off x="3502888" y="2272800"/>
            <a:ext cx="4850001" cy="2759896"/>
          </a:xfrm>
          <a:prstGeom prst="rect">
            <a:avLst/>
          </a:prstGeom>
        </p:spPr>
      </p:pic>
      <p:sp>
        <p:nvSpPr>
          <p:cNvPr id="12" name="Arrow: Right 11">
            <a:extLst>
              <a:ext uri="{FF2B5EF4-FFF2-40B4-BE49-F238E27FC236}">
                <a16:creationId xmlns:a16="http://schemas.microsoft.com/office/drawing/2014/main" id="{21309DF5-10D9-4554-A086-5193ED385CB6}"/>
              </a:ext>
            </a:extLst>
          </p:cNvPr>
          <p:cNvSpPr/>
          <p:nvPr/>
        </p:nvSpPr>
        <p:spPr>
          <a:xfrm>
            <a:off x="1592494" y="3452401"/>
            <a:ext cx="1787703" cy="220609"/>
          </a:xfrm>
          <a:prstGeom prst="rightArrow">
            <a:avLst/>
          </a:prstGeom>
          <a:pattFill prst="wdUpDiag">
            <a:fgClr>
              <a:srgbClr val="FFFF00"/>
            </a:fgClr>
            <a:bgClr>
              <a:schemeClr val="bg1"/>
            </a:bgClr>
          </a:patt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B6766B-16B6-4B22-95C7-B4F5DB6B79F8}"/>
              </a:ext>
            </a:extLst>
          </p:cNvPr>
          <p:cNvSpPr/>
          <p:nvPr/>
        </p:nvSpPr>
        <p:spPr>
          <a:xfrm>
            <a:off x="765425" y="3416157"/>
            <a:ext cx="827068" cy="2979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AC3A149-7BBB-407B-9834-354B5ECCCD5A}"/>
              </a:ext>
            </a:extLst>
          </p:cNvPr>
          <p:cNvSpPr txBox="1"/>
          <p:nvPr/>
        </p:nvSpPr>
        <p:spPr>
          <a:xfrm>
            <a:off x="826772" y="3416157"/>
            <a:ext cx="801382" cy="307777"/>
          </a:xfrm>
          <a:prstGeom prst="rect">
            <a:avLst/>
          </a:prstGeom>
          <a:solidFill>
            <a:srgbClr val="FF0000">
              <a:alpha val="55000"/>
            </a:srgbClr>
          </a:solidFill>
        </p:spPr>
        <p:txBody>
          <a:bodyPr wrap="square" rtlCol="0">
            <a:spAutoFit/>
          </a:bodyPr>
          <a:lstStyle/>
          <a:p>
            <a:r>
              <a:rPr lang="en-US" dirty="0"/>
              <a:t>CLICK</a:t>
            </a:r>
          </a:p>
        </p:txBody>
      </p:sp>
      <p:sp>
        <p:nvSpPr>
          <p:cNvPr id="16" name="Rectangle 15">
            <a:extLst>
              <a:ext uri="{FF2B5EF4-FFF2-40B4-BE49-F238E27FC236}">
                <a16:creationId xmlns:a16="http://schemas.microsoft.com/office/drawing/2014/main" id="{74145A5B-1FBB-4FCA-BED9-558BCDCBC2A9}"/>
              </a:ext>
            </a:extLst>
          </p:cNvPr>
          <p:cNvSpPr/>
          <p:nvPr/>
        </p:nvSpPr>
        <p:spPr>
          <a:xfrm>
            <a:off x="4243227" y="2881901"/>
            <a:ext cx="693506" cy="138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80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How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D48D2C0-2376-452A-8E56-17BAB679DA01}"/>
              </a:ext>
            </a:extLst>
          </p:cNvPr>
          <p:cNvPicPr>
            <a:picLocks noChangeAspect="1"/>
          </p:cNvPicPr>
          <p:nvPr/>
        </p:nvPicPr>
        <p:blipFill>
          <a:blip r:embed="rId3"/>
          <a:stretch>
            <a:fillRect/>
          </a:stretch>
        </p:blipFill>
        <p:spPr>
          <a:xfrm>
            <a:off x="178250" y="1233647"/>
            <a:ext cx="6978477" cy="3025528"/>
          </a:xfrm>
          <a:prstGeom prst="rect">
            <a:avLst/>
          </a:prstGeom>
        </p:spPr>
      </p:pic>
      <p:pic>
        <p:nvPicPr>
          <p:cNvPr id="5" name="Picture 4">
            <a:extLst>
              <a:ext uri="{FF2B5EF4-FFF2-40B4-BE49-F238E27FC236}">
                <a16:creationId xmlns:a16="http://schemas.microsoft.com/office/drawing/2014/main" id="{8CED4CA9-D1AE-4825-9036-7DCE53D2EFD3}"/>
              </a:ext>
            </a:extLst>
          </p:cNvPr>
          <p:cNvPicPr>
            <a:picLocks noChangeAspect="1"/>
          </p:cNvPicPr>
          <p:nvPr/>
        </p:nvPicPr>
        <p:blipFill>
          <a:blip r:embed="rId4"/>
          <a:stretch>
            <a:fillRect/>
          </a:stretch>
        </p:blipFill>
        <p:spPr>
          <a:xfrm>
            <a:off x="7156726" y="1233646"/>
            <a:ext cx="1805927" cy="2163143"/>
          </a:xfrm>
          <a:prstGeom prst="rect">
            <a:avLst/>
          </a:prstGeom>
        </p:spPr>
      </p:pic>
      <p:pic>
        <p:nvPicPr>
          <p:cNvPr id="7" name="Picture 6">
            <a:extLst>
              <a:ext uri="{FF2B5EF4-FFF2-40B4-BE49-F238E27FC236}">
                <a16:creationId xmlns:a16="http://schemas.microsoft.com/office/drawing/2014/main" id="{12029710-10FB-4486-A913-1EDF2F2F3834}"/>
              </a:ext>
            </a:extLst>
          </p:cNvPr>
          <p:cNvPicPr>
            <a:picLocks noChangeAspect="1"/>
          </p:cNvPicPr>
          <p:nvPr/>
        </p:nvPicPr>
        <p:blipFill>
          <a:blip r:embed="rId5"/>
          <a:stretch>
            <a:fillRect/>
          </a:stretch>
        </p:blipFill>
        <p:spPr>
          <a:xfrm>
            <a:off x="7156725" y="3396789"/>
            <a:ext cx="1805927" cy="862386"/>
          </a:xfrm>
          <a:prstGeom prst="rect">
            <a:avLst/>
          </a:prstGeom>
        </p:spPr>
      </p:pic>
    </p:spTree>
    <p:extLst>
      <p:ext uri="{BB962C8B-B14F-4D97-AF65-F5344CB8AC3E}">
        <p14:creationId xmlns:p14="http://schemas.microsoft.com/office/powerpoint/2010/main" val="280439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How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FB4CAFCC-FDF7-48C4-8D23-8CB004C6E2C5}"/>
              </a:ext>
            </a:extLst>
          </p:cNvPr>
          <p:cNvPicPr>
            <a:picLocks noChangeAspect="1"/>
          </p:cNvPicPr>
          <p:nvPr/>
        </p:nvPicPr>
        <p:blipFill>
          <a:blip r:embed="rId3"/>
          <a:stretch>
            <a:fillRect/>
          </a:stretch>
        </p:blipFill>
        <p:spPr>
          <a:xfrm>
            <a:off x="356315" y="844888"/>
            <a:ext cx="8233893" cy="4178887"/>
          </a:xfrm>
          <a:prstGeom prst="rect">
            <a:avLst/>
          </a:prstGeom>
        </p:spPr>
      </p:pic>
    </p:spTree>
    <p:extLst>
      <p:ext uri="{BB962C8B-B14F-4D97-AF65-F5344CB8AC3E}">
        <p14:creationId xmlns:p14="http://schemas.microsoft.com/office/powerpoint/2010/main" val="386237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513025" y="4912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3D85C6"/>
                </a:solidFill>
                <a:latin typeface="Open Sans"/>
                <a:ea typeface="Open Sans"/>
                <a:cs typeface="Open Sans"/>
                <a:sym typeface="Open Sans"/>
              </a:rPr>
              <a:t>  Sponsors</a:t>
            </a:r>
            <a:endParaRPr sz="3600">
              <a:solidFill>
                <a:srgbClr val="3D85C6"/>
              </a:solidFill>
            </a:endParaRPr>
          </a:p>
        </p:txBody>
      </p:sp>
      <p:pic>
        <p:nvPicPr>
          <p:cNvPr id="7" name="Picture 6">
            <a:extLst>
              <a:ext uri="{FF2B5EF4-FFF2-40B4-BE49-F238E27FC236}">
                <a16:creationId xmlns:a16="http://schemas.microsoft.com/office/drawing/2014/main" id="{C7B2AD22-8B8A-4FDE-9C2F-90CB0AF7EF89}"/>
              </a:ext>
            </a:extLst>
          </p:cNvPr>
          <p:cNvPicPr>
            <a:picLocks noChangeAspect="1"/>
          </p:cNvPicPr>
          <p:nvPr/>
        </p:nvPicPr>
        <p:blipFill>
          <a:blip r:embed="rId3"/>
          <a:stretch>
            <a:fillRect/>
          </a:stretch>
        </p:blipFill>
        <p:spPr>
          <a:xfrm>
            <a:off x="638990" y="2000250"/>
            <a:ext cx="8114180" cy="14436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513025" y="5674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rgbClr val="3D85C6"/>
                </a:solidFill>
                <a:latin typeface="Open Sans"/>
                <a:ea typeface="Open Sans"/>
                <a:cs typeface="Open Sans"/>
                <a:sym typeface="Open Sans"/>
              </a:rPr>
              <a:t>Notes</a:t>
            </a:r>
            <a:endParaRPr sz="3600" dirty="0">
              <a:solidFill>
                <a:srgbClr val="3D85C6"/>
              </a:solidFill>
            </a:endParaRPr>
          </a:p>
        </p:txBody>
      </p:sp>
      <p:sp>
        <p:nvSpPr>
          <p:cNvPr id="270" name="Google Shape;270;p35"/>
          <p:cNvSpPr txBox="1">
            <a:spLocks noGrp="1"/>
          </p:cNvSpPr>
          <p:nvPr>
            <p:ph type="title"/>
          </p:nvPr>
        </p:nvSpPr>
        <p:spPr>
          <a:xfrm>
            <a:off x="4506925" y="3415525"/>
            <a:ext cx="4637100" cy="167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 sz="2800">
                <a:solidFill>
                  <a:srgbClr val="3D85C6"/>
                </a:solidFill>
                <a:latin typeface="Open Sans"/>
                <a:ea typeface="Open Sans"/>
                <a:cs typeface="Open Sans"/>
                <a:sym typeface="Open Sans"/>
              </a:rPr>
            </a:br>
            <a:endParaRPr sz="2800">
              <a:solidFill>
                <a:srgbClr val="3D85C6"/>
              </a:solidFill>
              <a:latin typeface="Open Sans"/>
              <a:ea typeface="Open Sans"/>
              <a:cs typeface="Open Sans"/>
              <a:sym typeface="Open Sans"/>
            </a:endParaRPr>
          </a:p>
          <a:p>
            <a:pPr marL="0" lvl="0" indent="0" algn="l" rtl="0">
              <a:lnSpc>
                <a:spcPct val="115000"/>
              </a:lnSpc>
              <a:spcBef>
                <a:spcPts val="1600"/>
              </a:spcBef>
              <a:spcAft>
                <a:spcPts val="0"/>
              </a:spcAft>
              <a:buNone/>
            </a:pPr>
            <a:endParaRPr sz="900" b="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sp>
        <p:nvSpPr>
          <p:cNvPr id="271" name="Google Shape;271;p35"/>
          <p:cNvSpPr txBox="1">
            <a:spLocks noGrp="1"/>
          </p:cNvSpPr>
          <p:nvPr>
            <p:ph type="body" idx="1"/>
          </p:nvPr>
        </p:nvSpPr>
        <p:spPr>
          <a:xfrm>
            <a:off x="715100" y="1441200"/>
            <a:ext cx="8084400" cy="22611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rgbClr val="3D85C6"/>
              </a:buClr>
              <a:buSzPts val="2700"/>
              <a:buFont typeface="Open Sans"/>
              <a:buChar char="●"/>
            </a:pPr>
            <a:r>
              <a:rPr lang="en-US" sz="2000" b="1" dirty="0">
                <a:solidFill>
                  <a:schemeClr val="accent6">
                    <a:lumMod val="75000"/>
                  </a:schemeClr>
                </a:solidFill>
                <a:latin typeface="Open Sans"/>
                <a:ea typeface="Open Sans"/>
                <a:cs typeface="Open Sans"/>
                <a:sym typeface="Open Sans"/>
              </a:rPr>
              <a:t>Issues</a:t>
            </a:r>
            <a:r>
              <a:rPr lang="en-US" sz="2000" b="1" dirty="0">
                <a:solidFill>
                  <a:srgbClr val="3D85C6"/>
                </a:solidFill>
                <a:latin typeface="Open Sans"/>
                <a:ea typeface="Open Sans"/>
                <a:cs typeface="Open Sans"/>
                <a:sym typeface="Open Sans"/>
              </a:rPr>
              <a:t> are welcome: </a:t>
            </a:r>
            <a:r>
              <a:rPr lang="en-US" sz="2000" b="1" dirty="0">
                <a:solidFill>
                  <a:srgbClr val="3D85C6"/>
                </a:solidFill>
                <a:latin typeface="Open Sans"/>
                <a:ea typeface="Open Sans"/>
                <a:cs typeface="Open Sans"/>
                <a:sym typeface="Open Sans"/>
                <a:hlinkClick r:id="rId3"/>
              </a:rPr>
              <a:t>https://github.com/r-community/central/issues</a:t>
            </a:r>
            <a:endParaRPr lang="en-US" sz="2000" b="1" dirty="0">
              <a:solidFill>
                <a:srgbClr val="3D85C6"/>
              </a:solidFill>
              <a:latin typeface="Open Sans"/>
              <a:ea typeface="Open Sans"/>
              <a:cs typeface="Open Sans"/>
              <a:sym typeface="Open Sans"/>
            </a:endParaRPr>
          </a:p>
          <a:p>
            <a:pPr marL="457200" lvl="0" indent="-406400" algn="l" rtl="0">
              <a:spcBef>
                <a:spcPts val="0"/>
              </a:spcBef>
              <a:spcAft>
                <a:spcPts val="0"/>
              </a:spcAft>
              <a:buClr>
                <a:srgbClr val="3D85C6"/>
              </a:buClr>
              <a:buSzPts val="2800"/>
              <a:buFont typeface="Open Sans"/>
              <a:buChar char="●"/>
            </a:pPr>
            <a:r>
              <a:rPr lang="en-US" sz="2000" b="1" dirty="0">
                <a:solidFill>
                  <a:schemeClr val="accent6">
                    <a:lumMod val="75000"/>
                  </a:schemeClr>
                </a:solidFill>
                <a:latin typeface="Open Sans"/>
                <a:ea typeface="Open Sans"/>
                <a:cs typeface="Open Sans"/>
                <a:sym typeface="Open Sans"/>
              </a:rPr>
              <a:t>User groups</a:t>
            </a:r>
            <a:r>
              <a:rPr lang="en-US" sz="2000" b="1" dirty="0">
                <a:solidFill>
                  <a:srgbClr val="3D85C6"/>
                </a:solidFill>
                <a:latin typeface="Open Sans"/>
                <a:ea typeface="Open Sans"/>
                <a:cs typeface="Open Sans"/>
                <a:sym typeface="Open Sans"/>
              </a:rPr>
              <a:t>: If you do not see your group, please open an issue</a:t>
            </a:r>
          </a:p>
          <a:p>
            <a:pPr marL="457200" lvl="0" indent="-406400" algn="l" rtl="0">
              <a:spcBef>
                <a:spcPts val="0"/>
              </a:spcBef>
              <a:spcAft>
                <a:spcPts val="0"/>
              </a:spcAft>
              <a:buClr>
                <a:srgbClr val="3D85C6"/>
              </a:buClr>
              <a:buSzPts val="2800"/>
              <a:buFont typeface="Open Sans"/>
              <a:buChar char="●"/>
            </a:pPr>
            <a:r>
              <a:rPr lang="en-US" sz="2000" b="1" dirty="0">
                <a:solidFill>
                  <a:schemeClr val="accent6">
                    <a:lumMod val="75000"/>
                  </a:schemeClr>
                </a:solidFill>
                <a:latin typeface="Open Sans"/>
                <a:ea typeface="Open Sans"/>
                <a:cs typeface="Open Sans"/>
                <a:sym typeface="Open Sans"/>
              </a:rPr>
              <a:t>R Calendar </a:t>
            </a:r>
            <a:r>
              <a:rPr lang="en-US" sz="2000" b="1" dirty="0">
                <a:solidFill>
                  <a:srgbClr val="3D85C6"/>
                </a:solidFill>
                <a:latin typeface="Open Sans"/>
                <a:ea typeface="Open Sans"/>
                <a:cs typeface="Open Sans"/>
                <a:sym typeface="Open Sans"/>
              </a:rPr>
              <a:t>- if you do not find your meetup events listed, please open an issue</a:t>
            </a:r>
          </a:p>
          <a:p>
            <a:pPr lvl="1" indent="-406400">
              <a:spcBef>
                <a:spcPts val="0"/>
              </a:spcBef>
              <a:buClr>
                <a:srgbClr val="3D85C6"/>
              </a:buClr>
              <a:buSzPts val="2800"/>
              <a:buFont typeface="Open Sans"/>
              <a:buChar char="●"/>
            </a:pPr>
            <a:r>
              <a:rPr lang="en-US" sz="2000" b="1" dirty="0">
                <a:solidFill>
                  <a:srgbClr val="3D85C6"/>
                </a:solidFill>
                <a:latin typeface="Open Sans"/>
                <a:ea typeface="Open Sans"/>
                <a:cs typeface="Open Sans"/>
                <a:sym typeface="Open Sans"/>
              </a:rPr>
              <a:t>If you admin an org and want to add your events, consider becoming a </a:t>
            </a:r>
            <a:r>
              <a:rPr lang="en-US" sz="3000" b="1" dirty="0">
                <a:solidFill>
                  <a:schemeClr val="accent6">
                    <a:lumMod val="75000"/>
                  </a:schemeClr>
                </a:solidFill>
                <a:latin typeface="Open Sans"/>
                <a:ea typeface="Open Sans"/>
                <a:cs typeface="Open Sans"/>
                <a:sym typeface="Open Sans"/>
              </a:rPr>
              <a:t>sponsor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2152575" y="1855525"/>
            <a:ext cx="5822100" cy="206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100" dirty="0">
                <a:solidFill>
                  <a:srgbClr val="3D85C6"/>
                </a:solidFill>
                <a:latin typeface="Open Sans"/>
                <a:ea typeface="Open Sans"/>
                <a:cs typeface="Open Sans"/>
                <a:sym typeface="Open Sans"/>
              </a:rPr>
              <a:t>  Thank you!</a:t>
            </a:r>
            <a:endParaRPr sz="5100" dirty="0">
              <a:solidFill>
                <a:srgbClr val="3D85C6"/>
              </a:solidFill>
              <a:latin typeface="Open Sans"/>
              <a:ea typeface="Open Sans"/>
              <a:cs typeface="Open Sans"/>
              <a:sym typeface="Open Sans"/>
            </a:endParaRPr>
          </a:p>
        </p:txBody>
      </p:sp>
      <p:sp>
        <p:nvSpPr>
          <p:cNvPr id="285" name="Google Shape;285;p37"/>
          <p:cNvSpPr txBox="1">
            <a:spLocks noGrp="1"/>
          </p:cNvSpPr>
          <p:nvPr>
            <p:ph type="title"/>
          </p:nvPr>
        </p:nvSpPr>
        <p:spPr>
          <a:xfrm>
            <a:off x="4506925" y="3415525"/>
            <a:ext cx="4637100" cy="167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 sz="2800">
                <a:solidFill>
                  <a:srgbClr val="3D85C6"/>
                </a:solidFill>
                <a:latin typeface="Open Sans"/>
                <a:ea typeface="Open Sans"/>
                <a:cs typeface="Open Sans"/>
                <a:sym typeface="Open Sans"/>
              </a:rPr>
            </a:br>
            <a:endParaRPr sz="2800">
              <a:solidFill>
                <a:srgbClr val="3D85C6"/>
              </a:solidFill>
              <a:latin typeface="Open Sans"/>
              <a:ea typeface="Open Sans"/>
              <a:cs typeface="Open Sans"/>
              <a:sym typeface="Open Sans"/>
            </a:endParaRPr>
          </a:p>
          <a:p>
            <a:pPr marL="0" lvl="0" indent="0" algn="l" rtl="0">
              <a:lnSpc>
                <a:spcPct val="115000"/>
              </a:lnSpc>
              <a:spcBef>
                <a:spcPts val="1600"/>
              </a:spcBef>
              <a:spcAft>
                <a:spcPts val="0"/>
              </a:spcAft>
              <a:buNone/>
            </a:pPr>
            <a:endParaRPr sz="900" b="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sp>
        <p:nvSpPr>
          <p:cNvPr id="4" name="Google Shape;87;p13">
            <a:extLst>
              <a:ext uri="{FF2B5EF4-FFF2-40B4-BE49-F238E27FC236}">
                <a16:creationId xmlns:a16="http://schemas.microsoft.com/office/drawing/2014/main" id="{713B365E-86C3-42D7-BB7A-23A0D1398C1F}"/>
              </a:ext>
            </a:extLst>
          </p:cNvPr>
          <p:cNvSpPr txBox="1">
            <a:spLocks/>
          </p:cNvSpPr>
          <p:nvPr/>
        </p:nvSpPr>
        <p:spPr>
          <a:xfrm>
            <a:off x="0" y="3172899"/>
            <a:ext cx="9070800" cy="1316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 sz="2400" dirty="0">
                <a:latin typeface="Open Sans"/>
                <a:ea typeface="Open Sans"/>
                <a:cs typeface="Open Sans"/>
                <a:sym typeface="Open Sans"/>
              </a:rPr>
              <a:t>A presentation by:</a:t>
            </a:r>
            <a:br>
              <a:rPr lang="en" sz="2400" dirty="0">
                <a:latin typeface="Open Sans"/>
                <a:ea typeface="Open Sans"/>
                <a:cs typeface="Open Sans"/>
                <a:sym typeface="Open Sans"/>
              </a:rPr>
            </a:br>
            <a:r>
              <a:rPr lang="en" sz="2500" b="1" dirty="0">
                <a:solidFill>
                  <a:srgbClr val="000000"/>
                </a:solidFill>
                <a:latin typeface="Open Sans"/>
                <a:ea typeface="Open Sans"/>
                <a:cs typeface="Open Sans"/>
                <a:sym typeface="Open Sans"/>
              </a:rPr>
              <a:t>Ben C. Ubah,</a:t>
            </a:r>
            <a:r>
              <a:rPr lang="en" sz="2500" dirty="0">
                <a:solidFill>
                  <a:srgbClr val="000000"/>
                </a:solidFill>
                <a:latin typeface="Open Sans"/>
                <a:ea typeface="Open Sans"/>
                <a:cs typeface="Open Sans"/>
                <a:sym typeface="Open Sans"/>
              </a:rPr>
              <a:t> </a:t>
            </a:r>
            <a:r>
              <a:rPr lang="en" sz="2500" b="1" dirty="0">
                <a:solidFill>
                  <a:srgbClr val="000000"/>
                </a:solidFill>
                <a:latin typeface="Open Sans"/>
                <a:ea typeface="Open Sans"/>
                <a:cs typeface="Open Sans"/>
                <a:sym typeface="Open Sans"/>
              </a:rPr>
              <a:t>Rick Pack, </a:t>
            </a:r>
            <a:endParaRPr lang="pt-BR" sz="2500" b="1" dirty="0">
              <a:solidFill>
                <a:srgbClr val="000000"/>
              </a:solidFill>
              <a:latin typeface="Open Sans"/>
              <a:ea typeface="Open Sans"/>
              <a:cs typeface="Open Sans"/>
              <a:sym typeface="Open Sans"/>
            </a:endParaRPr>
          </a:p>
          <a:p>
            <a:pPr marL="0" indent="0">
              <a:buFont typeface="Lato"/>
              <a:buNone/>
            </a:pPr>
            <a:r>
              <a:rPr lang="pt-BR" sz="2500" b="1" dirty="0">
                <a:solidFill>
                  <a:srgbClr val="000000"/>
                </a:solidFill>
                <a:latin typeface="Open Sans"/>
                <a:ea typeface="Open Sans"/>
                <a:cs typeface="Open Sans"/>
                <a:sym typeface="Open Sans"/>
              </a:rPr>
              <a:t>Meet Bhatnagar, </a:t>
            </a:r>
            <a:r>
              <a:rPr lang="pt-BR" sz="2500" b="1" dirty="0">
                <a:solidFill>
                  <a:srgbClr val="000000"/>
                </a:solidFill>
                <a:latin typeface="Open Sans"/>
                <a:ea typeface="Open Sans"/>
                <a:cs typeface="Open Sans"/>
              </a:rPr>
              <a:t>João Vitor Cavalcante</a:t>
            </a:r>
            <a:endParaRPr lang="pt-BR" sz="2500" b="1" dirty="0">
              <a:solidFill>
                <a:srgbClr val="000000"/>
              </a:solidFill>
              <a:latin typeface="Open Sans"/>
              <a:ea typeface="Open Sans"/>
              <a:cs typeface="Open Sans"/>
              <a:sym typeface="Open Sans"/>
            </a:endParaRPr>
          </a:p>
        </p:txBody>
      </p:sp>
      <p:sp>
        <p:nvSpPr>
          <p:cNvPr id="5" name="Google Shape;86;p13">
            <a:extLst>
              <a:ext uri="{FF2B5EF4-FFF2-40B4-BE49-F238E27FC236}">
                <a16:creationId xmlns:a16="http://schemas.microsoft.com/office/drawing/2014/main" id="{4C545066-12A7-4D52-BD93-F3AE16F7C54A}"/>
              </a:ext>
            </a:extLst>
          </p:cNvPr>
          <p:cNvSpPr txBox="1">
            <a:spLocks/>
          </p:cNvSpPr>
          <p:nvPr/>
        </p:nvSpPr>
        <p:spPr>
          <a:xfrm>
            <a:off x="4248087" y="519779"/>
            <a:ext cx="5822101" cy="646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pt-BR" sz="2400" dirty="0">
                <a:solidFill>
                  <a:srgbClr val="3D85C6"/>
                </a:solidFill>
                <a:latin typeface="Open Sans"/>
                <a:ea typeface="Open Sans"/>
                <a:cs typeface="Open Sans"/>
                <a:sym typeface="Open Sans"/>
              </a:rPr>
              <a:t>A Central Website for R: </a:t>
            </a:r>
          </a:p>
          <a:p>
            <a:r>
              <a:rPr lang="pt-BR" sz="3000" dirty="0">
                <a:solidFill>
                  <a:schemeClr val="accent3"/>
                </a:solidFill>
                <a:latin typeface="Open Sans"/>
                <a:ea typeface="Open Sans"/>
                <a:cs typeface="Open Sans"/>
                <a:sym typeface="Open Sans"/>
              </a:rPr>
              <a:t>r-community.org</a:t>
            </a:r>
          </a:p>
        </p:txBody>
      </p:sp>
      <p:pic>
        <p:nvPicPr>
          <p:cNvPr id="6" name="Picture 5">
            <a:extLst>
              <a:ext uri="{FF2B5EF4-FFF2-40B4-BE49-F238E27FC236}">
                <a16:creationId xmlns:a16="http://schemas.microsoft.com/office/drawing/2014/main" id="{2F15767D-1DA8-436E-8ECA-B1E9157D865C}"/>
              </a:ext>
            </a:extLst>
          </p:cNvPr>
          <p:cNvPicPr>
            <a:picLocks noChangeAspect="1"/>
          </p:cNvPicPr>
          <p:nvPr/>
        </p:nvPicPr>
        <p:blipFill>
          <a:blip r:embed="rId3"/>
          <a:stretch>
            <a:fillRect/>
          </a:stretch>
        </p:blipFill>
        <p:spPr>
          <a:xfrm>
            <a:off x="7992657" y="3841331"/>
            <a:ext cx="1151343" cy="771217"/>
          </a:xfrm>
          <a:prstGeom prst="rect">
            <a:avLst/>
          </a:prstGeom>
        </p:spPr>
      </p:pic>
      <p:pic>
        <p:nvPicPr>
          <p:cNvPr id="7" name="Picture 6">
            <a:extLst>
              <a:ext uri="{FF2B5EF4-FFF2-40B4-BE49-F238E27FC236}">
                <a16:creationId xmlns:a16="http://schemas.microsoft.com/office/drawing/2014/main" id="{551A2F6A-4D40-4472-A6B3-8F454937862F}"/>
              </a:ext>
            </a:extLst>
          </p:cNvPr>
          <p:cNvPicPr>
            <a:picLocks noChangeAspect="1"/>
          </p:cNvPicPr>
          <p:nvPr/>
        </p:nvPicPr>
        <p:blipFill>
          <a:blip r:embed="rId4"/>
          <a:stretch>
            <a:fillRect/>
          </a:stretch>
        </p:blipFill>
        <p:spPr>
          <a:xfrm>
            <a:off x="5327151" y="4641669"/>
            <a:ext cx="3816849" cy="501831"/>
          </a:xfrm>
          <a:prstGeom prst="rect">
            <a:avLst/>
          </a:prstGeom>
        </p:spPr>
      </p:pic>
      <p:sp>
        <p:nvSpPr>
          <p:cNvPr id="9" name="Google Shape;92;p14">
            <a:extLst>
              <a:ext uri="{FF2B5EF4-FFF2-40B4-BE49-F238E27FC236}">
                <a16:creationId xmlns:a16="http://schemas.microsoft.com/office/drawing/2014/main" id="{2894D7F7-0249-4DC0-A70B-F0A57490524F}"/>
              </a:ext>
            </a:extLst>
          </p:cNvPr>
          <p:cNvSpPr txBox="1">
            <a:spLocks/>
          </p:cNvSpPr>
          <p:nvPr/>
        </p:nvSpPr>
        <p:spPr>
          <a:xfrm>
            <a:off x="1251626" y="2642390"/>
            <a:ext cx="6973681" cy="657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300" dirty="0">
                <a:solidFill>
                  <a:schemeClr val="accent3"/>
                </a:solidFill>
                <a:latin typeface="Open Sans"/>
                <a:ea typeface="Open Sans"/>
                <a:cs typeface="Open Sans"/>
                <a:sym typeface="Open Sans"/>
              </a:rPr>
              <a:t>https://r-community.github.io/user-tweets/</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84"/>
                                        </p:tgtEl>
                                      </p:cBhvr>
                                    </p:animEffect>
                                    <p:anim calcmode="lin" valueType="num">
                                      <p:cBhvr>
                                        <p:cTn id="7" dur="1000"/>
                                        <p:tgtEl>
                                          <p:spTgt spid="284"/>
                                        </p:tgtEl>
                                        <p:attrNameLst>
                                          <p:attrName>ppt_x</p:attrName>
                                        </p:attrNameLst>
                                      </p:cBhvr>
                                      <p:tavLst>
                                        <p:tav tm="0">
                                          <p:val>
                                            <p:strVal val="ppt_x"/>
                                          </p:val>
                                        </p:tav>
                                        <p:tav tm="100000">
                                          <p:val>
                                            <p:strVal val="ppt_x"/>
                                          </p:val>
                                        </p:tav>
                                      </p:tavLst>
                                    </p:anim>
                                    <p:anim calcmode="lin" valueType="num">
                                      <p:cBhvr>
                                        <p:cTn id="8" dur="1000"/>
                                        <p:tgtEl>
                                          <p:spTgt spid="284"/>
                                        </p:tgtEl>
                                        <p:attrNameLst>
                                          <p:attrName>ppt_y</p:attrName>
                                        </p:attrNameLst>
                                      </p:cBhvr>
                                      <p:tavLst>
                                        <p:tav tm="0">
                                          <p:val>
                                            <p:strVal val="ppt_y"/>
                                          </p:val>
                                        </p:tav>
                                        <p:tav tm="100000">
                                          <p:val>
                                            <p:strVal val="ppt_y+.1"/>
                                          </p:val>
                                        </p:tav>
                                      </p:tavLst>
                                    </p:anim>
                                    <p:set>
                                      <p:cBhvr>
                                        <p:cTn id="9" dur="1" fill="hold">
                                          <p:stCondLst>
                                            <p:cond delay="999"/>
                                          </p:stCondLst>
                                        </p:cTn>
                                        <p:tgtEl>
                                          <p:spTgt spid="28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idx="4294967295"/>
          </p:nvPr>
        </p:nvSpPr>
        <p:spPr>
          <a:xfrm>
            <a:off x="2375" y="-152400"/>
            <a:ext cx="7205100" cy="10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u="sng" dirty="0">
                <a:solidFill>
                  <a:schemeClr val="hlink"/>
                </a:solidFill>
                <a:latin typeface="Open Sans"/>
                <a:ea typeface="Open Sans"/>
                <a:cs typeface="Open Sans"/>
                <a:sym typeface="Open Sans"/>
              </a:rPr>
              <a:t>r-community.org</a:t>
            </a:r>
            <a:br>
              <a:rPr lang="en" sz="3600" u="sng" dirty="0">
                <a:solidFill>
                  <a:schemeClr val="hlink"/>
                </a:solidFill>
                <a:latin typeface="Open Sans"/>
                <a:ea typeface="Open Sans"/>
                <a:cs typeface="Open Sans"/>
                <a:sym typeface="Open Sans"/>
              </a:rPr>
            </a:br>
            <a:r>
              <a:rPr lang="en" sz="2300" dirty="0">
                <a:solidFill>
                  <a:schemeClr val="accent3"/>
                </a:solidFill>
                <a:latin typeface="Open Sans"/>
                <a:ea typeface="Open Sans"/>
                <a:cs typeface="Open Sans"/>
                <a:sym typeface="Open Sans"/>
              </a:rPr>
              <a:t>Data-Driven Exploration of the R Community</a:t>
            </a:r>
            <a:endParaRPr sz="2300" dirty="0">
              <a:solidFill>
                <a:schemeClr val="accent3"/>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93" name="Google Shape;93;p14"/>
          <p:cNvSpPr txBox="1">
            <a:spLocks noGrp="1"/>
          </p:cNvSpPr>
          <p:nvPr>
            <p:ph type="title" idx="4294967295"/>
          </p:nvPr>
        </p:nvSpPr>
        <p:spPr>
          <a:xfrm>
            <a:off x="0" y="842225"/>
            <a:ext cx="9144000" cy="4308900"/>
          </a:xfrm>
          <a:prstGeom prst="rect">
            <a:avLst/>
          </a:prstGeom>
        </p:spPr>
        <p:txBody>
          <a:bodyPr spcFirstLastPara="1" wrap="square" lIns="91425" tIns="91425" rIns="91425" bIns="91425" anchor="t" anchorCtr="0">
            <a:noAutofit/>
          </a:bodyPr>
          <a:lstStyle/>
          <a:p>
            <a:pPr marL="431800" indent="-342900">
              <a:lnSpc>
                <a:spcPct val="115000"/>
              </a:lnSpc>
              <a:buSzPts val="2200"/>
              <a:buFont typeface="Arial" panose="020B0604020202020204" pitchFamily="34" charset="0"/>
              <a:buChar char="•"/>
            </a:pPr>
            <a:r>
              <a:rPr lang="en-US" sz="2200" b="0" dirty="0">
                <a:latin typeface="Open Sans"/>
                <a:ea typeface="Open Sans"/>
                <a:cs typeface="Open Sans"/>
                <a:sym typeface="Open Sans"/>
              </a:rPr>
              <a:t>Includes pages from and added to Ben </a:t>
            </a:r>
            <a:r>
              <a:rPr lang="en-US" sz="2200" b="0" dirty="0" err="1">
                <a:latin typeface="Open Sans"/>
                <a:ea typeface="Open Sans"/>
                <a:cs typeface="Open Sans"/>
                <a:sym typeface="Open Sans"/>
              </a:rPr>
              <a:t>Ubah’s</a:t>
            </a:r>
            <a:r>
              <a:rPr lang="en-US" sz="2200" b="0" dirty="0">
                <a:latin typeface="Open Sans"/>
                <a:ea typeface="Open Sans"/>
                <a:cs typeface="Open Sans"/>
                <a:sym typeface="Open Sans"/>
              </a:rPr>
              <a:t> </a:t>
            </a:r>
            <a:br>
              <a:rPr lang="en-US" sz="2200" b="0" dirty="0">
                <a:latin typeface="Open Sans"/>
                <a:ea typeface="Open Sans"/>
                <a:cs typeface="Open Sans"/>
                <a:sym typeface="Open Sans"/>
              </a:rPr>
            </a:br>
            <a:r>
              <a:rPr lang="en-US" sz="2200" b="0" dirty="0">
                <a:latin typeface="Open Sans"/>
                <a:ea typeface="Open Sans"/>
                <a:cs typeface="Open Sans"/>
                <a:sym typeface="Open Sans"/>
              </a:rPr>
              <a:t>“R Community Explorer” during Google Summer of Code 2021</a:t>
            </a:r>
            <a:br>
              <a:rPr lang="en-US" sz="2200" b="0" dirty="0">
                <a:latin typeface="Open Sans"/>
                <a:ea typeface="Open Sans"/>
                <a:cs typeface="Open Sans"/>
                <a:sym typeface="Open Sans"/>
              </a:rPr>
            </a:br>
            <a:r>
              <a:rPr lang="en-US" sz="2200" b="0" dirty="0">
                <a:latin typeface="Open Sans"/>
                <a:ea typeface="Open Sans"/>
                <a:cs typeface="Open Sans"/>
                <a:sym typeface="Open Sans"/>
              </a:rPr>
              <a:t>- 	R Events with a calendar</a:t>
            </a:r>
            <a:br>
              <a:rPr lang="en-US" sz="2200" b="0" dirty="0">
                <a:latin typeface="Open Sans"/>
                <a:ea typeface="Open Sans"/>
                <a:cs typeface="Open Sans"/>
                <a:sym typeface="Open Sans"/>
              </a:rPr>
            </a:br>
            <a:r>
              <a:rPr lang="en-US" sz="2200" b="0" dirty="0">
                <a:latin typeface="Open Sans"/>
                <a:ea typeface="Open Sans"/>
                <a:cs typeface="Open Sans"/>
                <a:sym typeface="Open Sans"/>
              </a:rPr>
              <a:t>-	CRAN packages</a:t>
            </a:r>
            <a:br>
              <a:rPr lang="en-US" sz="2200" b="0" dirty="0">
                <a:latin typeface="Open Sans"/>
                <a:ea typeface="Open Sans"/>
                <a:cs typeface="Open Sans"/>
                <a:sym typeface="Open Sans"/>
              </a:rPr>
            </a:br>
            <a:r>
              <a:rPr lang="en-US" sz="2200" b="0" dirty="0">
                <a:latin typeface="Open Sans"/>
                <a:ea typeface="Open Sans"/>
                <a:cs typeface="Open Sans"/>
                <a:sym typeface="Open Sans"/>
              </a:rPr>
              <a:t>-	RStudio Community</a:t>
            </a:r>
            <a:br>
              <a:rPr lang="en-US" sz="2200" b="0" dirty="0">
                <a:latin typeface="Open Sans"/>
                <a:ea typeface="Open Sans"/>
                <a:cs typeface="Open Sans"/>
                <a:sym typeface="Open Sans"/>
              </a:rPr>
            </a:br>
            <a:r>
              <a:rPr lang="en-US" sz="2200" b="0" dirty="0">
                <a:latin typeface="Open Sans"/>
                <a:ea typeface="Open Sans"/>
                <a:cs typeface="Open Sans"/>
                <a:sym typeface="Open Sans"/>
              </a:rPr>
              <a:t>-	</a:t>
            </a:r>
            <a:r>
              <a:rPr lang="en-US" sz="2200" b="0" dirty="0" err="1">
                <a:latin typeface="Open Sans"/>
                <a:ea typeface="Open Sans"/>
                <a:cs typeface="Open Sans"/>
                <a:sym typeface="Open Sans"/>
              </a:rPr>
              <a:t>satRdays</a:t>
            </a:r>
            <a:br>
              <a:rPr lang="en-US" sz="2200" b="0" dirty="0">
                <a:latin typeface="Open Sans"/>
                <a:ea typeface="Open Sans"/>
                <a:cs typeface="Open Sans"/>
                <a:sym typeface="Open Sans"/>
              </a:rPr>
            </a:br>
            <a:r>
              <a:rPr lang="en-US" sz="2200" b="0" dirty="0">
                <a:latin typeface="Open Sans"/>
                <a:ea typeface="Open Sans"/>
                <a:cs typeface="Open Sans"/>
                <a:sym typeface="Open Sans"/>
              </a:rPr>
              <a:t>-	Twitter</a:t>
            </a:r>
            <a:br>
              <a:rPr lang="en-US" sz="2200" b="0" dirty="0">
                <a:latin typeface="Open Sans"/>
                <a:ea typeface="Open Sans"/>
                <a:cs typeface="Open Sans"/>
                <a:sym typeface="Open Sans"/>
              </a:rPr>
            </a:br>
            <a:r>
              <a:rPr lang="en-US" sz="2200" b="0" dirty="0">
                <a:latin typeface="Open Sans"/>
                <a:ea typeface="Open Sans"/>
                <a:cs typeface="Open Sans"/>
                <a:sym typeface="Open Sans"/>
              </a:rPr>
              <a:t>-	Stack Overflow</a:t>
            </a:r>
            <a:br>
              <a:rPr lang="en-US" sz="2200" b="0" dirty="0">
                <a:latin typeface="Open Sans"/>
                <a:ea typeface="Open Sans"/>
                <a:cs typeface="Open Sans"/>
                <a:sym typeface="Open Sans"/>
              </a:rPr>
            </a:br>
            <a:r>
              <a:rPr lang="en-US" sz="2200" b="0" dirty="0">
                <a:latin typeface="Open Sans"/>
                <a:ea typeface="Open Sans"/>
                <a:cs typeface="Open Sans"/>
                <a:sym typeface="Open Sans"/>
              </a:rPr>
              <a:t>-	R-Bloggers</a:t>
            </a:r>
            <a:br>
              <a:rPr lang="en-US" sz="2200" b="0" dirty="0">
                <a:latin typeface="Open Sans"/>
                <a:ea typeface="Open Sans"/>
                <a:cs typeface="Open Sans"/>
                <a:sym typeface="Open Sans"/>
              </a:rPr>
            </a:br>
            <a:r>
              <a:rPr lang="en-US" sz="2200" b="0" dirty="0">
                <a:latin typeface="Open Sans"/>
                <a:ea typeface="Open Sans"/>
                <a:cs typeface="Open Sans"/>
                <a:sym typeface="Open Sans"/>
              </a:rPr>
              <a:t>			           </a:t>
            </a:r>
            <a:r>
              <a:rPr lang="en-US" sz="3000" b="0" dirty="0">
                <a:highlight>
                  <a:srgbClr val="FFFF00"/>
                </a:highlight>
                <a:latin typeface="Gill Sans MT" panose="020B0502020104020203" pitchFamily="34" charset="0"/>
                <a:ea typeface="Open Sans"/>
                <a:cs typeface="Open Sans"/>
                <a:sym typeface="Open Sans"/>
              </a:rPr>
              <a:t>And more…</a:t>
            </a:r>
            <a:endParaRPr sz="3000" b="0" dirty="0">
              <a:highlight>
                <a:srgbClr val="FFFF00"/>
              </a:highlight>
              <a:latin typeface="Gill Sans MT" panose="020B0502020104020203" pitchFamily="34" charset="0"/>
              <a:ea typeface="Open Sans"/>
              <a:cs typeface="Open Sans"/>
              <a:sym typeface="Open Sans"/>
            </a:endParaRPr>
          </a:p>
        </p:txBody>
      </p:sp>
      <p:pic>
        <p:nvPicPr>
          <p:cNvPr id="3" name="Picture 2">
            <a:extLst>
              <a:ext uri="{FF2B5EF4-FFF2-40B4-BE49-F238E27FC236}">
                <a16:creationId xmlns:a16="http://schemas.microsoft.com/office/drawing/2014/main" id="{15B299E4-5DF7-4F54-9A7F-AC4404D2030F}"/>
              </a:ext>
            </a:extLst>
          </p:cNvPr>
          <p:cNvPicPr>
            <a:picLocks noChangeAspect="1"/>
          </p:cNvPicPr>
          <p:nvPr/>
        </p:nvPicPr>
        <p:blipFill>
          <a:blip r:embed="rId3"/>
          <a:stretch>
            <a:fillRect/>
          </a:stretch>
        </p:blipFill>
        <p:spPr>
          <a:xfrm>
            <a:off x="4778060" y="1762836"/>
            <a:ext cx="4169194" cy="2538439"/>
          </a:xfrm>
          <a:prstGeom prst="rect">
            <a:avLst/>
          </a:prstGeom>
        </p:spPr>
      </p:pic>
    </p:spTree>
    <p:extLst>
      <p:ext uri="{BB962C8B-B14F-4D97-AF65-F5344CB8AC3E}">
        <p14:creationId xmlns:p14="http://schemas.microsoft.com/office/powerpoint/2010/main" val="410101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8DB80-0A91-434C-97F2-E0AEA6B0517C}"/>
              </a:ext>
            </a:extLst>
          </p:cNvPr>
          <p:cNvPicPr>
            <a:picLocks noChangeAspect="1"/>
          </p:cNvPicPr>
          <p:nvPr/>
        </p:nvPicPr>
        <p:blipFill>
          <a:blip r:embed="rId3"/>
          <a:stretch>
            <a:fillRect/>
          </a:stretch>
        </p:blipFill>
        <p:spPr>
          <a:xfrm>
            <a:off x="0" y="837128"/>
            <a:ext cx="9144000" cy="3554568"/>
          </a:xfrm>
          <a:prstGeom prst="rect">
            <a:avLst/>
          </a:prstGeom>
        </p:spPr>
      </p:pic>
      <p:sp>
        <p:nvSpPr>
          <p:cNvPr id="6" name="Google Shape;92;p14">
            <a:extLst>
              <a:ext uri="{FF2B5EF4-FFF2-40B4-BE49-F238E27FC236}">
                <a16:creationId xmlns:a16="http://schemas.microsoft.com/office/drawing/2014/main" id="{17D55CD9-2DE9-4C33-856D-4676EF656182}"/>
              </a:ext>
            </a:extLst>
          </p:cNvPr>
          <p:cNvSpPr txBox="1">
            <a:spLocks/>
          </p:cNvSpPr>
          <p:nvPr/>
        </p:nvSpPr>
        <p:spPr>
          <a:xfrm>
            <a:off x="0" y="0"/>
            <a:ext cx="6973681" cy="657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300" dirty="0">
                <a:solidFill>
                  <a:schemeClr val="accent3"/>
                </a:solidFill>
                <a:latin typeface="Open Sans"/>
                <a:ea typeface="Open Sans"/>
                <a:cs typeface="Open Sans"/>
                <a:sym typeface="Open Sans"/>
              </a:rPr>
              <a:t>https://r-community.github.io/user-tweets/</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spTree>
    <p:extLst>
      <p:ext uri="{BB962C8B-B14F-4D97-AF65-F5344CB8AC3E}">
        <p14:creationId xmlns:p14="http://schemas.microsoft.com/office/powerpoint/2010/main" val="387155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Why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sp>
        <p:nvSpPr>
          <p:cNvPr id="99" name="Google Shape;99;p15"/>
          <p:cNvSpPr txBox="1">
            <a:spLocks noGrp="1"/>
          </p:cNvSpPr>
          <p:nvPr>
            <p:ph type="title" idx="4294967295"/>
          </p:nvPr>
        </p:nvSpPr>
        <p:spPr>
          <a:xfrm>
            <a:off x="114575" y="1257250"/>
            <a:ext cx="8912100" cy="3360900"/>
          </a:xfrm>
          <a:prstGeom prst="rect">
            <a:avLst/>
          </a:prstGeom>
        </p:spPr>
        <p:txBody>
          <a:bodyPr spcFirstLastPara="1" wrap="square" lIns="91425" tIns="91425" rIns="91425" bIns="91425" anchor="t" anchorCtr="0">
            <a:noAutofit/>
          </a:bodyPr>
          <a:lstStyle/>
          <a:p>
            <a:pPr marL="101600" lvl="0" algn="l" rtl="0">
              <a:lnSpc>
                <a:spcPct val="115000"/>
              </a:lnSpc>
              <a:spcBef>
                <a:spcPts val="0"/>
              </a:spcBef>
              <a:spcAft>
                <a:spcPts val="0"/>
              </a:spcAft>
              <a:buClr>
                <a:srgbClr val="FFFFFF"/>
              </a:buClr>
              <a:buSzPts val="2000"/>
            </a:pP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26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Show</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26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2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sz="26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41450" y="35153"/>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Calendar</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Events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by 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11E7F156-CB14-4067-88B6-A1F673563AB8}"/>
              </a:ext>
            </a:extLst>
          </p:cNvPr>
          <p:cNvPicPr>
            <a:picLocks noChangeAspect="1"/>
          </p:cNvPicPr>
          <p:nvPr/>
        </p:nvPicPr>
        <p:blipFill>
          <a:blip r:embed="rId3"/>
          <a:stretch>
            <a:fillRect/>
          </a:stretch>
        </p:blipFill>
        <p:spPr>
          <a:xfrm>
            <a:off x="0" y="1101485"/>
            <a:ext cx="9144000" cy="3675998"/>
          </a:xfrm>
          <a:prstGeom prst="rect">
            <a:avLst/>
          </a:prstGeom>
        </p:spPr>
      </p:pic>
      <p:pic>
        <p:nvPicPr>
          <p:cNvPr id="5" name="Picture 4">
            <a:extLst>
              <a:ext uri="{FF2B5EF4-FFF2-40B4-BE49-F238E27FC236}">
                <a16:creationId xmlns:a16="http://schemas.microsoft.com/office/drawing/2014/main" id="{7171B71A-DC67-4E83-8675-26E2E8CE4601}"/>
              </a:ext>
            </a:extLst>
          </p:cNvPr>
          <p:cNvPicPr>
            <a:picLocks noChangeAspect="1"/>
          </p:cNvPicPr>
          <p:nvPr/>
        </p:nvPicPr>
        <p:blipFill>
          <a:blip r:embed="rId4"/>
          <a:stretch>
            <a:fillRect/>
          </a:stretch>
        </p:blipFill>
        <p:spPr>
          <a:xfrm>
            <a:off x="6534365" y="3023972"/>
            <a:ext cx="2609636" cy="1753511"/>
          </a:xfrm>
          <a:prstGeom prst="rect">
            <a:avLst/>
          </a:prstGeom>
        </p:spPr>
      </p:pic>
      <p:sp>
        <p:nvSpPr>
          <p:cNvPr id="7" name="Rectangle 6">
            <a:extLst>
              <a:ext uri="{FF2B5EF4-FFF2-40B4-BE49-F238E27FC236}">
                <a16:creationId xmlns:a16="http://schemas.microsoft.com/office/drawing/2014/main" id="{43DF3A2A-3F3A-44FA-8ED8-03123B6B0360}"/>
              </a:ext>
            </a:extLst>
          </p:cNvPr>
          <p:cNvSpPr/>
          <p:nvPr/>
        </p:nvSpPr>
        <p:spPr>
          <a:xfrm>
            <a:off x="8882010" y="3467529"/>
            <a:ext cx="241442" cy="241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54EB1B-A812-40A6-AE74-F7B3AF8651BB}"/>
              </a:ext>
            </a:extLst>
          </p:cNvPr>
          <p:cNvSpPr/>
          <p:nvPr/>
        </p:nvSpPr>
        <p:spPr>
          <a:xfrm>
            <a:off x="7631131" y="3134561"/>
            <a:ext cx="416104" cy="2713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E480F98-54FC-4A4D-A90B-B82CC88D8D4D}"/>
              </a:ext>
            </a:extLst>
          </p:cNvPr>
          <p:cNvCxnSpPr/>
          <p:nvPr/>
        </p:nvCxnSpPr>
        <p:spPr>
          <a:xfrm flipV="1">
            <a:off x="1345915" y="544530"/>
            <a:ext cx="2481209" cy="640523"/>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pic>
        <p:nvPicPr>
          <p:cNvPr id="14" name="Picture 13">
            <a:extLst>
              <a:ext uri="{FF2B5EF4-FFF2-40B4-BE49-F238E27FC236}">
                <a16:creationId xmlns:a16="http://schemas.microsoft.com/office/drawing/2014/main" id="{A1BB1376-3834-4852-87FB-335FA4318DBE}"/>
              </a:ext>
            </a:extLst>
          </p:cNvPr>
          <p:cNvPicPr>
            <a:picLocks noChangeAspect="1"/>
          </p:cNvPicPr>
          <p:nvPr/>
        </p:nvPicPr>
        <p:blipFill>
          <a:blip r:embed="rId5"/>
          <a:stretch>
            <a:fillRect/>
          </a:stretch>
        </p:blipFill>
        <p:spPr>
          <a:xfrm>
            <a:off x="3827124" y="35153"/>
            <a:ext cx="3302360" cy="3401492"/>
          </a:xfrm>
          <a:prstGeom prst="rect">
            <a:avLst/>
          </a:prstGeom>
        </p:spPr>
      </p:pic>
      <p:sp>
        <p:nvSpPr>
          <p:cNvPr id="15" name="Arrow: Right 14">
            <a:extLst>
              <a:ext uri="{FF2B5EF4-FFF2-40B4-BE49-F238E27FC236}">
                <a16:creationId xmlns:a16="http://schemas.microsoft.com/office/drawing/2014/main" id="{E44C6446-5730-4976-B645-F7C569080A29}"/>
              </a:ext>
            </a:extLst>
          </p:cNvPr>
          <p:cNvSpPr/>
          <p:nvPr/>
        </p:nvSpPr>
        <p:spPr>
          <a:xfrm>
            <a:off x="6676491" y="422710"/>
            <a:ext cx="650124" cy="1456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52115AF-B5E2-4533-AAC3-66970C0856F4}"/>
              </a:ext>
            </a:extLst>
          </p:cNvPr>
          <p:cNvPicPr>
            <a:picLocks noChangeAspect="1"/>
          </p:cNvPicPr>
          <p:nvPr/>
        </p:nvPicPr>
        <p:blipFill>
          <a:blip r:embed="rId6"/>
          <a:stretch>
            <a:fillRect/>
          </a:stretch>
        </p:blipFill>
        <p:spPr>
          <a:xfrm>
            <a:off x="7368065" y="76250"/>
            <a:ext cx="1495874" cy="1367269"/>
          </a:xfrm>
          <a:prstGeom prst="rect">
            <a:avLst/>
          </a:prstGeom>
        </p:spPr>
      </p:pic>
      <p:pic>
        <p:nvPicPr>
          <p:cNvPr id="20" name="Picture 19">
            <a:extLst>
              <a:ext uri="{FF2B5EF4-FFF2-40B4-BE49-F238E27FC236}">
                <a16:creationId xmlns:a16="http://schemas.microsoft.com/office/drawing/2014/main" id="{F6D57089-A7C7-4F0B-BC08-1F314A527509}"/>
              </a:ext>
            </a:extLst>
          </p:cNvPr>
          <p:cNvPicPr>
            <a:picLocks noChangeAspect="1"/>
          </p:cNvPicPr>
          <p:nvPr/>
        </p:nvPicPr>
        <p:blipFill>
          <a:blip r:embed="rId6"/>
          <a:stretch>
            <a:fillRect/>
          </a:stretch>
        </p:blipFill>
        <p:spPr>
          <a:xfrm>
            <a:off x="1541124" y="610104"/>
            <a:ext cx="6692211" cy="4247976"/>
          </a:xfrm>
          <a:prstGeom prst="rect">
            <a:avLst/>
          </a:prstGeom>
        </p:spPr>
      </p:pic>
    </p:spTree>
    <p:extLst>
      <p:ext uri="{BB962C8B-B14F-4D97-AF65-F5344CB8AC3E}">
        <p14:creationId xmlns:p14="http://schemas.microsoft.com/office/powerpoint/2010/main" val="135808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1000" fill="hold"/>
                                        <p:tgtEl>
                                          <p:spTgt spid="20"/>
                                        </p:tgtEl>
                                        <p:attrNameLst>
                                          <p:attrName>ppt_w</p:attrName>
                                        </p:attrNameLst>
                                      </p:cBhvr>
                                      <p:tavLst>
                                        <p:tav tm="0">
                                          <p:val>
                                            <p:fltVal val="0"/>
                                          </p:val>
                                        </p:tav>
                                        <p:tav tm="100000">
                                          <p:val>
                                            <p:strVal val="#ppt_w"/>
                                          </p:val>
                                        </p:tav>
                                      </p:tavLst>
                                    </p:anim>
                                    <p:anim calcmode="lin" valueType="num">
                                      <p:cBhvr>
                                        <p:cTn id="34" dur="1000" fill="hold"/>
                                        <p:tgtEl>
                                          <p:spTgt spid="20"/>
                                        </p:tgtEl>
                                        <p:attrNameLst>
                                          <p:attrName>ppt_h</p:attrName>
                                        </p:attrNameLst>
                                      </p:cBhvr>
                                      <p:tavLst>
                                        <p:tav tm="0">
                                          <p:val>
                                            <p:fltVal val="0"/>
                                          </p:val>
                                        </p:tav>
                                        <p:tav tm="100000">
                                          <p:val>
                                            <p:strVal val="#ppt_h"/>
                                          </p:val>
                                        </p:tav>
                                      </p:tavLst>
                                    </p:anim>
                                    <p:anim calcmode="lin" valueType="num">
                                      <p:cBhvr>
                                        <p:cTn id="35" dur="1000" fill="hold"/>
                                        <p:tgtEl>
                                          <p:spTgt spid="20"/>
                                        </p:tgtEl>
                                        <p:attrNameLst>
                                          <p:attrName>style.rotation</p:attrName>
                                        </p:attrNameLst>
                                      </p:cBhvr>
                                      <p:tavLst>
                                        <p:tav tm="0">
                                          <p:val>
                                            <p:fltVal val="90"/>
                                          </p:val>
                                        </p:tav>
                                        <p:tav tm="100000">
                                          <p:val>
                                            <p:fltVal val="0"/>
                                          </p:val>
                                        </p:tav>
                                      </p:tavLst>
                                    </p:anim>
                                    <p:animEffect transition="in" filter="fade">
                                      <p:cBhvr>
                                        <p:cTn id="3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satRdays</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Free R Conferences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Locally organized and not for profit</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4" name="Picture 3">
            <a:extLst>
              <a:ext uri="{FF2B5EF4-FFF2-40B4-BE49-F238E27FC236}">
                <a16:creationId xmlns:a16="http://schemas.microsoft.com/office/drawing/2014/main" id="{11BE29C6-4DB7-4050-9FD3-771EDB4A02D2}"/>
              </a:ext>
            </a:extLst>
          </p:cNvPr>
          <p:cNvPicPr>
            <a:picLocks noChangeAspect="1"/>
          </p:cNvPicPr>
          <p:nvPr/>
        </p:nvPicPr>
        <p:blipFill>
          <a:blip r:embed="rId3"/>
          <a:stretch>
            <a:fillRect/>
          </a:stretch>
        </p:blipFill>
        <p:spPr>
          <a:xfrm>
            <a:off x="0" y="1208975"/>
            <a:ext cx="9144000" cy="3635290"/>
          </a:xfrm>
          <a:prstGeom prst="rect">
            <a:avLst/>
          </a:prstGeom>
        </p:spPr>
      </p:pic>
    </p:spTree>
    <p:extLst>
      <p:ext uri="{BB962C8B-B14F-4D97-AF65-F5344CB8AC3E}">
        <p14:creationId xmlns:p14="http://schemas.microsoft.com/office/powerpoint/2010/main" val="41565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satRdays</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Free R Conferences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Locally organized and not for profit</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2622203C-A3A9-40D5-A0F3-5E7D434C1629}"/>
              </a:ext>
            </a:extLst>
          </p:cNvPr>
          <p:cNvPicPr>
            <a:picLocks noChangeAspect="1"/>
          </p:cNvPicPr>
          <p:nvPr/>
        </p:nvPicPr>
        <p:blipFill>
          <a:blip r:embed="rId3"/>
          <a:stretch>
            <a:fillRect/>
          </a:stretch>
        </p:blipFill>
        <p:spPr>
          <a:xfrm>
            <a:off x="2589088" y="1208974"/>
            <a:ext cx="3939758" cy="3805809"/>
          </a:xfrm>
          <a:prstGeom prst="rect">
            <a:avLst/>
          </a:prstGeom>
        </p:spPr>
      </p:pic>
    </p:spTree>
    <p:extLst>
      <p:ext uri="{BB962C8B-B14F-4D97-AF65-F5344CB8AC3E}">
        <p14:creationId xmlns:p14="http://schemas.microsoft.com/office/powerpoint/2010/main" val="930404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Twitter</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Connecting R users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June 2020 – June 2021</a:t>
            </a: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r>
              <a:rPr lang="en" sz="900" b="0" dirty="0">
                <a:latin typeface="Lato"/>
                <a:ea typeface="Lato"/>
                <a:cs typeface="Lato"/>
                <a:sym typeface="Lato"/>
              </a:rPr>
              <a:t>Data Collected:</a:t>
            </a:r>
            <a:br>
              <a:rPr lang="en" sz="900" b="0" dirty="0">
                <a:latin typeface="Lato"/>
                <a:ea typeface="Lato"/>
                <a:cs typeface="Lato"/>
                <a:sym typeface="Lato"/>
              </a:rPr>
            </a:b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6" name="Picture 5">
            <a:extLst>
              <a:ext uri="{FF2B5EF4-FFF2-40B4-BE49-F238E27FC236}">
                <a16:creationId xmlns:a16="http://schemas.microsoft.com/office/drawing/2014/main" id="{D782B929-ABFF-4A4A-85B1-00DB59493DB4}"/>
              </a:ext>
            </a:extLst>
          </p:cNvPr>
          <p:cNvPicPr>
            <a:picLocks noChangeAspect="1"/>
          </p:cNvPicPr>
          <p:nvPr/>
        </p:nvPicPr>
        <p:blipFill>
          <a:blip r:embed="rId3"/>
          <a:stretch>
            <a:fillRect/>
          </a:stretch>
        </p:blipFill>
        <p:spPr>
          <a:xfrm>
            <a:off x="1476219" y="1216774"/>
            <a:ext cx="6815025" cy="1875747"/>
          </a:xfrm>
          <a:prstGeom prst="rect">
            <a:avLst/>
          </a:prstGeom>
        </p:spPr>
      </p:pic>
      <p:pic>
        <p:nvPicPr>
          <p:cNvPr id="8" name="Picture 7">
            <a:extLst>
              <a:ext uri="{FF2B5EF4-FFF2-40B4-BE49-F238E27FC236}">
                <a16:creationId xmlns:a16="http://schemas.microsoft.com/office/drawing/2014/main" id="{46D72A7D-5F5B-42CE-90CA-9F5220D6CB70}"/>
              </a:ext>
            </a:extLst>
          </p:cNvPr>
          <p:cNvPicPr>
            <a:picLocks noChangeAspect="1"/>
          </p:cNvPicPr>
          <p:nvPr/>
        </p:nvPicPr>
        <p:blipFill>
          <a:blip r:embed="rId4"/>
          <a:stretch>
            <a:fillRect/>
          </a:stretch>
        </p:blipFill>
        <p:spPr>
          <a:xfrm>
            <a:off x="1476219" y="3041489"/>
            <a:ext cx="6815025" cy="1888059"/>
          </a:xfrm>
          <a:prstGeom prst="rect">
            <a:avLst/>
          </a:prstGeom>
        </p:spPr>
      </p:pic>
    </p:spTree>
    <p:extLst>
      <p:ext uri="{BB962C8B-B14F-4D97-AF65-F5344CB8AC3E}">
        <p14:creationId xmlns:p14="http://schemas.microsoft.com/office/powerpoint/2010/main" val="197661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5" name="Picture 4">
            <a:extLst>
              <a:ext uri="{FF2B5EF4-FFF2-40B4-BE49-F238E27FC236}">
                <a16:creationId xmlns:a16="http://schemas.microsoft.com/office/drawing/2014/main" id="{2D6D55EE-0614-4F36-ACA1-984E6A8C2282}"/>
              </a:ext>
            </a:extLst>
          </p:cNvPr>
          <p:cNvPicPr>
            <a:picLocks noChangeAspect="1"/>
          </p:cNvPicPr>
          <p:nvPr/>
        </p:nvPicPr>
        <p:blipFill>
          <a:blip r:embed="rId3"/>
          <a:stretch>
            <a:fillRect/>
          </a:stretch>
        </p:blipFill>
        <p:spPr>
          <a:xfrm>
            <a:off x="0" y="785972"/>
            <a:ext cx="9144000" cy="3955551"/>
          </a:xfrm>
          <a:prstGeom prst="rect">
            <a:avLst/>
          </a:prstGeom>
        </p:spPr>
      </p:pic>
      <p:pic>
        <p:nvPicPr>
          <p:cNvPr id="9" name="Picture 8">
            <a:extLst>
              <a:ext uri="{FF2B5EF4-FFF2-40B4-BE49-F238E27FC236}">
                <a16:creationId xmlns:a16="http://schemas.microsoft.com/office/drawing/2014/main" id="{0955135B-2EE4-48F2-8D33-E3C29819EAF3}"/>
              </a:ext>
            </a:extLst>
          </p:cNvPr>
          <p:cNvPicPr>
            <a:picLocks noChangeAspect="1"/>
          </p:cNvPicPr>
          <p:nvPr/>
        </p:nvPicPr>
        <p:blipFill>
          <a:blip r:embed="rId4"/>
          <a:stretch>
            <a:fillRect/>
          </a:stretch>
        </p:blipFill>
        <p:spPr>
          <a:xfrm>
            <a:off x="2532824" y="42607"/>
            <a:ext cx="3775507" cy="743365"/>
          </a:xfrm>
          <a:prstGeom prst="rect">
            <a:avLst/>
          </a:prstGeom>
        </p:spPr>
      </p:pic>
    </p:spTree>
    <p:extLst>
      <p:ext uri="{BB962C8B-B14F-4D97-AF65-F5344CB8AC3E}">
        <p14:creationId xmlns:p14="http://schemas.microsoft.com/office/powerpoint/2010/main" val="66770602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8AEDA"/>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12061</TotalTime>
  <Words>1537</Words>
  <Application>Microsoft Office PowerPoint</Application>
  <PresentationFormat>On-screen Show (16:9)</PresentationFormat>
  <Paragraphs>149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Lato</vt:lpstr>
      <vt:lpstr>Arial</vt:lpstr>
      <vt:lpstr>Open Sans</vt:lpstr>
      <vt:lpstr>Raleway</vt:lpstr>
      <vt:lpstr>Gill Sans MT</vt:lpstr>
      <vt:lpstr>Streamline</vt:lpstr>
      <vt:lpstr>A Central Website for R:  r-community.org</vt:lpstr>
      <vt:lpstr>r-community.org Data-Driven Exploration of the R Community  </vt:lpstr>
      <vt:lpstr>PowerPoint Presentation</vt:lpstr>
      <vt:lpstr>Why r-community.org? </vt:lpstr>
      <vt:lpstr>Calendar Exploring R Events | by Groups that identify R as one of their topics of interest on Meetup.com  </vt:lpstr>
      <vt:lpstr>satRdays Free R Conferences | Locally organized and not for profit  </vt:lpstr>
      <vt:lpstr>satRdays Free R Conferences | Locally organized and not for profit  </vt:lpstr>
      <vt:lpstr>Twitter Connecting R users | June 2020 – June 2021 </vt:lpstr>
      <vt:lpstr>          Data Collected: June 28, 2021 </vt:lpstr>
      <vt:lpstr> Groups Exploring R User-groups | Groups that identify R as one of their topics of interest on Meetup.com  </vt:lpstr>
      <vt:lpstr> Groups Exploring R User-groups | Groups that identify R as one of their topics of interest on Meetup.com  </vt:lpstr>
      <vt:lpstr>Navigating r-community.org</vt:lpstr>
      <vt:lpstr>PowerPoint Presentation</vt:lpstr>
      <vt:lpstr>How r-community.org? </vt:lpstr>
      <vt:lpstr>How r-community.org? </vt:lpstr>
      <vt:lpstr>  Sponsors</vt:lpstr>
      <vt:lpstr>Notes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Community Explorer:  The State of R</dc:title>
  <dc:creator>Rickey Pack</dc:creator>
  <cp:lastModifiedBy>Rickey Pack</cp:lastModifiedBy>
  <cp:revision>100</cp:revision>
  <dcterms:modified xsi:type="dcterms:W3CDTF">2021-07-09T21:28:35Z</dcterms:modified>
</cp:coreProperties>
</file>